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8" r:id="rId5"/>
    <p:sldId id="271" r:id="rId6"/>
    <p:sldId id="259" r:id="rId7"/>
    <p:sldId id="267" r:id="rId8"/>
    <p:sldId id="260" r:id="rId9"/>
    <p:sldId id="262" r:id="rId10"/>
    <p:sldId id="263" r:id="rId11"/>
    <p:sldId id="265" r:id="rId12"/>
    <p:sldId id="266" r:id="rId13"/>
    <p:sldId id="268" r:id="rId14"/>
    <p:sldId id="269" r:id="rId15"/>
    <p:sldId id="270" r:id="rId16"/>
    <p:sldId id="272" r:id="rId17"/>
  </p:sldIdLst>
  <p:sldSz cx="12192000" cy="6858000"/>
  <p:notesSz cx="6858000" cy="91440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50AE9B5-5DD9-5A17-6151-45D6BFE5078F}"/>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x-none"/>
          </a:p>
        </p:txBody>
      </p:sp>
      <p:sp>
        <p:nvSpPr>
          <p:cNvPr id="3" name="Подзаголовок 2">
            <a:extLst>
              <a:ext uri="{FF2B5EF4-FFF2-40B4-BE49-F238E27FC236}">
                <a16:creationId xmlns:a16="http://schemas.microsoft.com/office/drawing/2014/main" id="{53876AD4-6DDB-0907-E173-4849C3C0D9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x-none"/>
          </a:p>
        </p:txBody>
      </p:sp>
      <p:sp>
        <p:nvSpPr>
          <p:cNvPr id="4" name="Дата 3">
            <a:extLst>
              <a:ext uri="{FF2B5EF4-FFF2-40B4-BE49-F238E27FC236}">
                <a16:creationId xmlns:a16="http://schemas.microsoft.com/office/drawing/2014/main" id="{14E6D56B-3D8E-1C0D-816A-037F28902CDD}"/>
              </a:ext>
            </a:extLst>
          </p:cNvPr>
          <p:cNvSpPr>
            <a:spLocks noGrp="1"/>
          </p:cNvSpPr>
          <p:nvPr>
            <p:ph type="dt" sz="half" idx="10"/>
          </p:nvPr>
        </p:nvSpPr>
        <p:spPr/>
        <p:txBody>
          <a:bodyPr/>
          <a:lstStyle/>
          <a:p>
            <a:fld id="{10BE402E-4285-4773-8EFC-A8216FB715A4}" type="datetimeFigureOut">
              <a:rPr lang="x-none" smtClean="0"/>
              <a:t>02.11.2023</a:t>
            </a:fld>
            <a:endParaRPr lang="x-none"/>
          </a:p>
        </p:txBody>
      </p:sp>
      <p:sp>
        <p:nvSpPr>
          <p:cNvPr id="5" name="Нижний колонтитул 4">
            <a:extLst>
              <a:ext uri="{FF2B5EF4-FFF2-40B4-BE49-F238E27FC236}">
                <a16:creationId xmlns:a16="http://schemas.microsoft.com/office/drawing/2014/main" id="{DEF037FC-E1E1-9942-99E9-EE554261C780}"/>
              </a:ext>
            </a:extLst>
          </p:cNvPr>
          <p:cNvSpPr>
            <a:spLocks noGrp="1"/>
          </p:cNvSpPr>
          <p:nvPr>
            <p:ph type="ftr" sz="quarter" idx="11"/>
          </p:nvPr>
        </p:nvSpPr>
        <p:spPr/>
        <p:txBody>
          <a:bodyPr/>
          <a:lstStyle/>
          <a:p>
            <a:endParaRPr lang="x-none"/>
          </a:p>
        </p:txBody>
      </p:sp>
      <p:sp>
        <p:nvSpPr>
          <p:cNvPr id="6" name="Номер слайда 5">
            <a:extLst>
              <a:ext uri="{FF2B5EF4-FFF2-40B4-BE49-F238E27FC236}">
                <a16:creationId xmlns:a16="http://schemas.microsoft.com/office/drawing/2014/main" id="{7D54F503-F02D-D656-8FEE-5E665111115E}"/>
              </a:ext>
            </a:extLst>
          </p:cNvPr>
          <p:cNvSpPr>
            <a:spLocks noGrp="1"/>
          </p:cNvSpPr>
          <p:nvPr>
            <p:ph type="sldNum" sz="quarter" idx="12"/>
          </p:nvPr>
        </p:nvSpPr>
        <p:spPr/>
        <p:txBody>
          <a:bodyPr/>
          <a:lstStyle/>
          <a:p>
            <a:fld id="{88B6DD9E-6D35-4F29-9AE4-5C3343536019}" type="slidenum">
              <a:rPr lang="x-none" smtClean="0"/>
              <a:t>‹#›</a:t>
            </a:fld>
            <a:endParaRPr lang="x-none"/>
          </a:p>
        </p:txBody>
      </p:sp>
    </p:spTree>
    <p:extLst>
      <p:ext uri="{BB962C8B-B14F-4D97-AF65-F5344CB8AC3E}">
        <p14:creationId xmlns:p14="http://schemas.microsoft.com/office/powerpoint/2010/main" val="2939409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057EA0-E06E-4D55-895B-571CD8D3D511}"/>
              </a:ext>
            </a:extLst>
          </p:cNvPr>
          <p:cNvSpPr>
            <a:spLocks noGrp="1"/>
          </p:cNvSpPr>
          <p:nvPr>
            <p:ph type="title"/>
          </p:nvPr>
        </p:nvSpPr>
        <p:spPr/>
        <p:txBody>
          <a:bodyPr/>
          <a:lstStyle/>
          <a:p>
            <a:r>
              <a:rPr lang="ru-RU"/>
              <a:t>Образец заголовка</a:t>
            </a:r>
            <a:endParaRPr lang="x-none"/>
          </a:p>
        </p:txBody>
      </p:sp>
      <p:sp>
        <p:nvSpPr>
          <p:cNvPr id="3" name="Вертикальный текст 2">
            <a:extLst>
              <a:ext uri="{FF2B5EF4-FFF2-40B4-BE49-F238E27FC236}">
                <a16:creationId xmlns:a16="http://schemas.microsoft.com/office/drawing/2014/main" id="{902BC8E9-D87A-91B3-DFA2-B35945ABB468}"/>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Дата 3">
            <a:extLst>
              <a:ext uri="{FF2B5EF4-FFF2-40B4-BE49-F238E27FC236}">
                <a16:creationId xmlns:a16="http://schemas.microsoft.com/office/drawing/2014/main" id="{E0AA0EB7-879D-8E93-01D4-0CD83BE2D548}"/>
              </a:ext>
            </a:extLst>
          </p:cNvPr>
          <p:cNvSpPr>
            <a:spLocks noGrp="1"/>
          </p:cNvSpPr>
          <p:nvPr>
            <p:ph type="dt" sz="half" idx="10"/>
          </p:nvPr>
        </p:nvSpPr>
        <p:spPr/>
        <p:txBody>
          <a:bodyPr/>
          <a:lstStyle/>
          <a:p>
            <a:fld id="{10BE402E-4285-4773-8EFC-A8216FB715A4}" type="datetimeFigureOut">
              <a:rPr lang="x-none" smtClean="0"/>
              <a:t>02.11.2023</a:t>
            </a:fld>
            <a:endParaRPr lang="x-none"/>
          </a:p>
        </p:txBody>
      </p:sp>
      <p:sp>
        <p:nvSpPr>
          <p:cNvPr id="5" name="Нижний колонтитул 4">
            <a:extLst>
              <a:ext uri="{FF2B5EF4-FFF2-40B4-BE49-F238E27FC236}">
                <a16:creationId xmlns:a16="http://schemas.microsoft.com/office/drawing/2014/main" id="{94C320B2-61B6-07E7-43F6-A0D6F7346A58}"/>
              </a:ext>
            </a:extLst>
          </p:cNvPr>
          <p:cNvSpPr>
            <a:spLocks noGrp="1"/>
          </p:cNvSpPr>
          <p:nvPr>
            <p:ph type="ftr" sz="quarter" idx="11"/>
          </p:nvPr>
        </p:nvSpPr>
        <p:spPr/>
        <p:txBody>
          <a:bodyPr/>
          <a:lstStyle/>
          <a:p>
            <a:endParaRPr lang="x-none"/>
          </a:p>
        </p:txBody>
      </p:sp>
      <p:sp>
        <p:nvSpPr>
          <p:cNvPr id="6" name="Номер слайда 5">
            <a:extLst>
              <a:ext uri="{FF2B5EF4-FFF2-40B4-BE49-F238E27FC236}">
                <a16:creationId xmlns:a16="http://schemas.microsoft.com/office/drawing/2014/main" id="{1517B5FF-E310-23CE-E825-A6E50257F672}"/>
              </a:ext>
            </a:extLst>
          </p:cNvPr>
          <p:cNvSpPr>
            <a:spLocks noGrp="1"/>
          </p:cNvSpPr>
          <p:nvPr>
            <p:ph type="sldNum" sz="quarter" idx="12"/>
          </p:nvPr>
        </p:nvSpPr>
        <p:spPr/>
        <p:txBody>
          <a:bodyPr/>
          <a:lstStyle/>
          <a:p>
            <a:fld id="{88B6DD9E-6D35-4F29-9AE4-5C3343536019}" type="slidenum">
              <a:rPr lang="x-none" smtClean="0"/>
              <a:t>‹#›</a:t>
            </a:fld>
            <a:endParaRPr lang="x-none"/>
          </a:p>
        </p:txBody>
      </p:sp>
    </p:spTree>
    <p:extLst>
      <p:ext uri="{BB962C8B-B14F-4D97-AF65-F5344CB8AC3E}">
        <p14:creationId xmlns:p14="http://schemas.microsoft.com/office/powerpoint/2010/main" val="2856077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3AB7542C-F438-CFE8-F876-CBC28FD5B56A}"/>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x-none"/>
          </a:p>
        </p:txBody>
      </p:sp>
      <p:sp>
        <p:nvSpPr>
          <p:cNvPr id="3" name="Вертикальный текст 2">
            <a:extLst>
              <a:ext uri="{FF2B5EF4-FFF2-40B4-BE49-F238E27FC236}">
                <a16:creationId xmlns:a16="http://schemas.microsoft.com/office/drawing/2014/main" id="{DEE0C02D-ECEF-E534-274B-73EC88B185FE}"/>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Дата 3">
            <a:extLst>
              <a:ext uri="{FF2B5EF4-FFF2-40B4-BE49-F238E27FC236}">
                <a16:creationId xmlns:a16="http://schemas.microsoft.com/office/drawing/2014/main" id="{1CBF4994-D612-C3B1-31F2-38344CAFC082}"/>
              </a:ext>
            </a:extLst>
          </p:cNvPr>
          <p:cNvSpPr>
            <a:spLocks noGrp="1"/>
          </p:cNvSpPr>
          <p:nvPr>
            <p:ph type="dt" sz="half" idx="10"/>
          </p:nvPr>
        </p:nvSpPr>
        <p:spPr/>
        <p:txBody>
          <a:bodyPr/>
          <a:lstStyle/>
          <a:p>
            <a:fld id="{10BE402E-4285-4773-8EFC-A8216FB715A4}" type="datetimeFigureOut">
              <a:rPr lang="x-none" smtClean="0"/>
              <a:t>02.11.2023</a:t>
            </a:fld>
            <a:endParaRPr lang="x-none"/>
          </a:p>
        </p:txBody>
      </p:sp>
      <p:sp>
        <p:nvSpPr>
          <p:cNvPr id="5" name="Нижний колонтитул 4">
            <a:extLst>
              <a:ext uri="{FF2B5EF4-FFF2-40B4-BE49-F238E27FC236}">
                <a16:creationId xmlns:a16="http://schemas.microsoft.com/office/drawing/2014/main" id="{D98F1CDC-D1AD-10EB-2B51-65E0C9C7DA23}"/>
              </a:ext>
            </a:extLst>
          </p:cNvPr>
          <p:cNvSpPr>
            <a:spLocks noGrp="1"/>
          </p:cNvSpPr>
          <p:nvPr>
            <p:ph type="ftr" sz="quarter" idx="11"/>
          </p:nvPr>
        </p:nvSpPr>
        <p:spPr/>
        <p:txBody>
          <a:bodyPr/>
          <a:lstStyle/>
          <a:p>
            <a:endParaRPr lang="x-none"/>
          </a:p>
        </p:txBody>
      </p:sp>
      <p:sp>
        <p:nvSpPr>
          <p:cNvPr id="6" name="Номер слайда 5">
            <a:extLst>
              <a:ext uri="{FF2B5EF4-FFF2-40B4-BE49-F238E27FC236}">
                <a16:creationId xmlns:a16="http://schemas.microsoft.com/office/drawing/2014/main" id="{8C7898BB-A823-AC97-4C72-7190E18B119B}"/>
              </a:ext>
            </a:extLst>
          </p:cNvPr>
          <p:cNvSpPr>
            <a:spLocks noGrp="1"/>
          </p:cNvSpPr>
          <p:nvPr>
            <p:ph type="sldNum" sz="quarter" idx="12"/>
          </p:nvPr>
        </p:nvSpPr>
        <p:spPr/>
        <p:txBody>
          <a:bodyPr/>
          <a:lstStyle/>
          <a:p>
            <a:fld id="{88B6DD9E-6D35-4F29-9AE4-5C3343536019}" type="slidenum">
              <a:rPr lang="x-none" smtClean="0"/>
              <a:t>‹#›</a:t>
            </a:fld>
            <a:endParaRPr lang="x-none"/>
          </a:p>
        </p:txBody>
      </p:sp>
    </p:spTree>
    <p:extLst>
      <p:ext uri="{BB962C8B-B14F-4D97-AF65-F5344CB8AC3E}">
        <p14:creationId xmlns:p14="http://schemas.microsoft.com/office/powerpoint/2010/main" val="1978933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1A9EC6-1F31-1221-6F24-BA2A2DEBC05A}"/>
              </a:ext>
            </a:extLst>
          </p:cNvPr>
          <p:cNvSpPr>
            <a:spLocks noGrp="1"/>
          </p:cNvSpPr>
          <p:nvPr>
            <p:ph type="title"/>
          </p:nvPr>
        </p:nvSpPr>
        <p:spPr/>
        <p:txBody>
          <a:bodyPr/>
          <a:lstStyle/>
          <a:p>
            <a:r>
              <a:rPr lang="ru-RU"/>
              <a:t>Образец заголовка</a:t>
            </a:r>
            <a:endParaRPr lang="x-none"/>
          </a:p>
        </p:txBody>
      </p:sp>
      <p:sp>
        <p:nvSpPr>
          <p:cNvPr id="3" name="Объект 2">
            <a:extLst>
              <a:ext uri="{FF2B5EF4-FFF2-40B4-BE49-F238E27FC236}">
                <a16:creationId xmlns:a16="http://schemas.microsoft.com/office/drawing/2014/main" id="{6AF00751-7560-571B-7E03-C6682D2EDFEF}"/>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Дата 3">
            <a:extLst>
              <a:ext uri="{FF2B5EF4-FFF2-40B4-BE49-F238E27FC236}">
                <a16:creationId xmlns:a16="http://schemas.microsoft.com/office/drawing/2014/main" id="{B602A2C8-F91A-7358-29DB-5C2654910AE1}"/>
              </a:ext>
            </a:extLst>
          </p:cNvPr>
          <p:cNvSpPr>
            <a:spLocks noGrp="1"/>
          </p:cNvSpPr>
          <p:nvPr>
            <p:ph type="dt" sz="half" idx="10"/>
          </p:nvPr>
        </p:nvSpPr>
        <p:spPr/>
        <p:txBody>
          <a:bodyPr/>
          <a:lstStyle/>
          <a:p>
            <a:fld id="{10BE402E-4285-4773-8EFC-A8216FB715A4}" type="datetimeFigureOut">
              <a:rPr lang="x-none" smtClean="0"/>
              <a:t>02.11.2023</a:t>
            </a:fld>
            <a:endParaRPr lang="x-none"/>
          </a:p>
        </p:txBody>
      </p:sp>
      <p:sp>
        <p:nvSpPr>
          <p:cNvPr id="5" name="Нижний колонтитул 4">
            <a:extLst>
              <a:ext uri="{FF2B5EF4-FFF2-40B4-BE49-F238E27FC236}">
                <a16:creationId xmlns:a16="http://schemas.microsoft.com/office/drawing/2014/main" id="{CA3BB4C8-455C-90F6-8306-B4734835FBA6}"/>
              </a:ext>
            </a:extLst>
          </p:cNvPr>
          <p:cNvSpPr>
            <a:spLocks noGrp="1"/>
          </p:cNvSpPr>
          <p:nvPr>
            <p:ph type="ftr" sz="quarter" idx="11"/>
          </p:nvPr>
        </p:nvSpPr>
        <p:spPr/>
        <p:txBody>
          <a:bodyPr/>
          <a:lstStyle/>
          <a:p>
            <a:endParaRPr lang="x-none"/>
          </a:p>
        </p:txBody>
      </p:sp>
      <p:sp>
        <p:nvSpPr>
          <p:cNvPr id="6" name="Номер слайда 5">
            <a:extLst>
              <a:ext uri="{FF2B5EF4-FFF2-40B4-BE49-F238E27FC236}">
                <a16:creationId xmlns:a16="http://schemas.microsoft.com/office/drawing/2014/main" id="{DDD55FA2-AEBE-546B-75FB-2ACC0A8BBE6E}"/>
              </a:ext>
            </a:extLst>
          </p:cNvPr>
          <p:cNvSpPr>
            <a:spLocks noGrp="1"/>
          </p:cNvSpPr>
          <p:nvPr>
            <p:ph type="sldNum" sz="quarter" idx="12"/>
          </p:nvPr>
        </p:nvSpPr>
        <p:spPr/>
        <p:txBody>
          <a:bodyPr/>
          <a:lstStyle/>
          <a:p>
            <a:fld id="{88B6DD9E-6D35-4F29-9AE4-5C3343536019}" type="slidenum">
              <a:rPr lang="x-none" smtClean="0"/>
              <a:t>‹#›</a:t>
            </a:fld>
            <a:endParaRPr lang="x-none"/>
          </a:p>
        </p:txBody>
      </p:sp>
    </p:spTree>
    <p:extLst>
      <p:ext uri="{BB962C8B-B14F-4D97-AF65-F5344CB8AC3E}">
        <p14:creationId xmlns:p14="http://schemas.microsoft.com/office/powerpoint/2010/main" val="4039568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C0F4ADE-DC78-B666-555D-548435F983F6}"/>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x-none"/>
          </a:p>
        </p:txBody>
      </p:sp>
      <p:sp>
        <p:nvSpPr>
          <p:cNvPr id="3" name="Текст 2">
            <a:extLst>
              <a:ext uri="{FF2B5EF4-FFF2-40B4-BE49-F238E27FC236}">
                <a16:creationId xmlns:a16="http://schemas.microsoft.com/office/drawing/2014/main" id="{5082880E-513B-2C60-0D6B-AAD22030CC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39069D9E-B8C7-3FA9-39D5-B0AA53CEF9E9}"/>
              </a:ext>
            </a:extLst>
          </p:cNvPr>
          <p:cNvSpPr>
            <a:spLocks noGrp="1"/>
          </p:cNvSpPr>
          <p:nvPr>
            <p:ph type="dt" sz="half" idx="10"/>
          </p:nvPr>
        </p:nvSpPr>
        <p:spPr/>
        <p:txBody>
          <a:bodyPr/>
          <a:lstStyle/>
          <a:p>
            <a:fld id="{10BE402E-4285-4773-8EFC-A8216FB715A4}" type="datetimeFigureOut">
              <a:rPr lang="x-none" smtClean="0"/>
              <a:t>02.11.2023</a:t>
            </a:fld>
            <a:endParaRPr lang="x-none"/>
          </a:p>
        </p:txBody>
      </p:sp>
      <p:sp>
        <p:nvSpPr>
          <p:cNvPr id="5" name="Нижний колонтитул 4">
            <a:extLst>
              <a:ext uri="{FF2B5EF4-FFF2-40B4-BE49-F238E27FC236}">
                <a16:creationId xmlns:a16="http://schemas.microsoft.com/office/drawing/2014/main" id="{C36E38DC-4628-0CBD-0234-5BB7C616187F}"/>
              </a:ext>
            </a:extLst>
          </p:cNvPr>
          <p:cNvSpPr>
            <a:spLocks noGrp="1"/>
          </p:cNvSpPr>
          <p:nvPr>
            <p:ph type="ftr" sz="quarter" idx="11"/>
          </p:nvPr>
        </p:nvSpPr>
        <p:spPr/>
        <p:txBody>
          <a:bodyPr/>
          <a:lstStyle/>
          <a:p>
            <a:endParaRPr lang="x-none"/>
          </a:p>
        </p:txBody>
      </p:sp>
      <p:sp>
        <p:nvSpPr>
          <p:cNvPr id="6" name="Номер слайда 5">
            <a:extLst>
              <a:ext uri="{FF2B5EF4-FFF2-40B4-BE49-F238E27FC236}">
                <a16:creationId xmlns:a16="http://schemas.microsoft.com/office/drawing/2014/main" id="{0BFB43C3-C79D-6137-E03F-4C625CA61FA9}"/>
              </a:ext>
            </a:extLst>
          </p:cNvPr>
          <p:cNvSpPr>
            <a:spLocks noGrp="1"/>
          </p:cNvSpPr>
          <p:nvPr>
            <p:ph type="sldNum" sz="quarter" idx="12"/>
          </p:nvPr>
        </p:nvSpPr>
        <p:spPr/>
        <p:txBody>
          <a:bodyPr/>
          <a:lstStyle/>
          <a:p>
            <a:fld id="{88B6DD9E-6D35-4F29-9AE4-5C3343536019}" type="slidenum">
              <a:rPr lang="x-none" smtClean="0"/>
              <a:t>‹#›</a:t>
            </a:fld>
            <a:endParaRPr lang="x-none"/>
          </a:p>
        </p:txBody>
      </p:sp>
    </p:spTree>
    <p:extLst>
      <p:ext uri="{BB962C8B-B14F-4D97-AF65-F5344CB8AC3E}">
        <p14:creationId xmlns:p14="http://schemas.microsoft.com/office/powerpoint/2010/main" val="3973010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7252787-91EB-2374-1987-81A4BCC2821C}"/>
              </a:ext>
            </a:extLst>
          </p:cNvPr>
          <p:cNvSpPr>
            <a:spLocks noGrp="1"/>
          </p:cNvSpPr>
          <p:nvPr>
            <p:ph type="title"/>
          </p:nvPr>
        </p:nvSpPr>
        <p:spPr/>
        <p:txBody>
          <a:bodyPr/>
          <a:lstStyle/>
          <a:p>
            <a:r>
              <a:rPr lang="ru-RU"/>
              <a:t>Образец заголовка</a:t>
            </a:r>
            <a:endParaRPr lang="x-none"/>
          </a:p>
        </p:txBody>
      </p:sp>
      <p:sp>
        <p:nvSpPr>
          <p:cNvPr id="3" name="Объект 2">
            <a:extLst>
              <a:ext uri="{FF2B5EF4-FFF2-40B4-BE49-F238E27FC236}">
                <a16:creationId xmlns:a16="http://schemas.microsoft.com/office/drawing/2014/main" id="{2CA78031-6F01-3849-A795-0D1BD4380D30}"/>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Объект 3">
            <a:extLst>
              <a:ext uri="{FF2B5EF4-FFF2-40B4-BE49-F238E27FC236}">
                <a16:creationId xmlns:a16="http://schemas.microsoft.com/office/drawing/2014/main" id="{987A5805-41B4-B30E-A7EC-F43714028D3D}"/>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5" name="Дата 4">
            <a:extLst>
              <a:ext uri="{FF2B5EF4-FFF2-40B4-BE49-F238E27FC236}">
                <a16:creationId xmlns:a16="http://schemas.microsoft.com/office/drawing/2014/main" id="{4E510E9B-C936-B949-A90D-35157C15A2A2}"/>
              </a:ext>
            </a:extLst>
          </p:cNvPr>
          <p:cNvSpPr>
            <a:spLocks noGrp="1"/>
          </p:cNvSpPr>
          <p:nvPr>
            <p:ph type="dt" sz="half" idx="10"/>
          </p:nvPr>
        </p:nvSpPr>
        <p:spPr/>
        <p:txBody>
          <a:bodyPr/>
          <a:lstStyle/>
          <a:p>
            <a:fld id="{10BE402E-4285-4773-8EFC-A8216FB715A4}" type="datetimeFigureOut">
              <a:rPr lang="x-none" smtClean="0"/>
              <a:t>02.11.2023</a:t>
            </a:fld>
            <a:endParaRPr lang="x-none"/>
          </a:p>
        </p:txBody>
      </p:sp>
      <p:sp>
        <p:nvSpPr>
          <p:cNvPr id="6" name="Нижний колонтитул 5">
            <a:extLst>
              <a:ext uri="{FF2B5EF4-FFF2-40B4-BE49-F238E27FC236}">
                <a16:creationId xmlns:a16="http://schemas.microsoft.com/office/drawing/2014/main" id="{50AA9F80-689B-F11C-F0F5-142DA4AA7A7C}"/>
              </a:ext>
            </a:extLst>
          </p:cNvPr>
          <p:cNvSpPr>
            <a:spLocks noGrp="1"/>
          </p:cNvSpPr>
          <p:nvPr>
            <p:ph type="ftr" sz="quarter" idx="11"/>
          </p:nvPr>
        </p:nvSpPr>
        <p:spPr/>
        <p:txBody>
          <a:bodyPr/>
          <a:lstStyle/>
          <a:p>
            <a:endParaRPr lang="x-none"/>
          </a:p>
        </p:txBody>
      </p:sp>
      <p:sp>
        <p:nvSpPr>
          <p:cNvPr id="7" name="Номер слайда 6">
            <a:extLst>
              <a:ext uri="{FF2B5EF4-FFF2-40B4-BE49-F238E27FC236}">
                <a16:creationId xmlns:a16="http://schemas.microsoft.com/office/drawing/2014/main" id="{AD844582-9DA6-F9CA-DEC2-CB67FE0249F8}"/>
              </a:ext>
            </a:extLst>
          </p:cNvPr>
          <p:cNvSpPr>
            <a:spLocks noGrp="1"/>
          </p:cNvSpPr>
          <p:nvPr>
            <p:ph type="sldNum" sz="quarter" idx="12"/>
          </p:nvPr>
        </p:nvSpPr>
        <p:spPr/>
        <p:txBody>
          <a:bodyPr/>
          <a:lstStyle/>
          <a:p>
            <a:fld id="{88B6DD9E-6D35-4F29-9AE4-5C3343536019}" type="slidenum">
              <a:rPr lang="x-none" smtClean="0"/>
              <a:t>‹#›</a:t>
            </a:fld>
            <a:endParaRPr lang="x-none"/>
          </a:p>
        </p:txBody>
      </p:sp>
    </p:spTree>
    <p:extLst>
      <p:ext uri="{BB962C8B-B14F-4D97-AF65-F5344CB8AC3E}">
        <p14:creationId xmlns:p14="http://schemas.microsoft.com/office/powerpoint/2010/main" val="3230295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B8A78D-7761-06BD-59BF-983A147B4784}"/>
              </a:ext>
            </a:extLst>
          </p:cNvPr>
          <p:cNvSpPr>
            <a:spLocks noGrp="1"/>
          </p:cNvSpPr>
          <p:nvPr>
            <p:ph type="title"/>
          </p:nvPr>
        </p:nvSpPr>
        <p:spPr>
          <a:xfrm>
            <a:off x="839788" y="365125"/>
            <a:ext cx="10515600" cy="1325563"/>
          </a:xfrm>
        </p:spPr>
        <p:txBody>
          <a:bodyPr/>
          <a:lstStyle/>
          <a:p>
            <a:r>
              <a:rPr lang="ru-RU"/>
              <a:t>Образец заголовка</a:t>
            </a:r>
            <a:endParaRPr lang="x-none"/>
          </a:p>
        </p:txBody>
      </p:sp>
      <p:sp>
        <p:nvSpPr>
          <p:cNvPr id="3" name="Текст 2">
            <a:extLst>
              <a:ext uri="{FF2B5EF4-FFF2-40B4-BE49-F238E27FC236}">
                <a16:creationId xmlns:a16="http://schemas.microsoft.com/office/drawing/2014/main" id="{D9353D99-CCC2-FECC-43E8-7CFBD68885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E889E093-9261-F87C-D608-FEBE5DC1FBDF}"/>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5" name="Текст 4">
            <a:extLst>
              <a:ext uri="{FF2B5EF4-FFF2-40B4-BE49-F238E27FC236}">
                <a16:creationId xmlns:a16="http://schemas.microsoft.com/office/drawing/2014/main" id="{00B0DE51-59C6-A119-99A9-47AE6FEABA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1ABA0AFD-4484-6CA9-4F4A-3983311BA908}"/>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7" name="Дата 6">
            <a:extLst>
              <a:ext uri="{FF2B5EF4-FFF2-40B4-BE49-F238E27FC236}">
                <a16:creationId xmlns:a16="http://schemas.microsoft.com/office/drawing/2014/main" id="{85C6160D-7BFB-06FA-45AC-1307E085E50E}"/>
              </a:ext>
            </a:extLst>
          </p:cNvPr>
          <p:cNvSpPr>
            <a:spLocks noGrp="1"/>
          </p:cNvSpPr>
          <p:nvPr>
            <p:ph type="dt" sz="half" idx="10"/>
          </p:nvPr>
        </p:nvSpPr>
        <p:spPr/>
        <p:txBody>
          <a:bodyPr/>
          <a:lstStyle/>
          <a:p>
            <a:fld id="{10BE402E-4285-4773-8EFC-A8216FB715A4}" type="datetimeFigureOut">
              <a:rPr lang="x-none" smtClean="0"/>
              <a:t>02.11.2023</a:t>
            </a:fld>
            <a:endParaRPr lang="x-none"/>
          </a:p>
        </p:txBody>
      </p:sp>
      <p:sp>
        <p:nvSpPr>
          <p:cNvPr id="8" name="Нижний колонтитул 7">
            <a:extLst>
              <a:ext uri="{FF2B5EF4-FFF2-40B4-BE49-F238E27FC236}">
                <a16:creationId xmlns:a16="http://schemas.microsoft.com/office/drawing/2014/main" id="{96463863-CCE0-4780-0D94-1211CA36058A}"/>
              </a:ext>
            </a:extLst>
          </p:cNvPr>
          <p:cNvSpPr>
            <a:spLocks noGrp="1"/>
          </p:cNvSpPr>
          <p:nvPr>
            <p:ph type="ftr" sz="quarter" idx="11"/>
          </p:nvPr>
        </p:nvSpPr>
        <p:spPr/>
        <p:txBody>
          <a:bodyPr/>
          <a:lstStyle/>
          <a:p>
            <a:endParaRPr lang="x-none"/>
          </a:p>
        </p:txBody>
      </p:sp>
      <p:sp>
        <p:nvSpPr>
          <p:cNvPr id="9" name="Номер слайда 8">
            <a:extLst>
              <a:ext uri="{FF2B5EF4-FFF2-40B4-BE49-F238E27FC236}">
                <a16:creationId xmlns:a16="http://schemas.microsoft.com/office/drawing/2014/main" id="{A96A3EFF-9E82-E525-D3C3-9C4157933422}"/>
              </a:ext>
            </a:extLst>
          </p:cNvPr>
          <p:cNvSpPr>
            <a:spLocks noGrp="1"/>
          </p:cNvSpPr>
          <p:nvPr>
            <p:ph type="sldNum" sz="quarter" idx="12"/>
          </p:nvPr>
        </p:nvSpPr>
        <p:spPr/>
        <p:txBody>
          <a:bodyPr/>
          <a:lstStyle/>
          <a:p>
            <a:fld id="{88B6DD9E-6D35-4F29-9AE4-5C3343536019}" type="slidenum">
              <a:rPr lang="x-none" smtClean="0"/>
              <a:t>‹#›</a:t>
            </a:fld>
            <a:endParaRPr lang="x-none"/>
          </a:p>
        </p:txBody>
      </p:sp>
    </p:spTree>
    <p:extLst>
      <p:ext uri="{BB962C8B-B14F-4D97-AF65-F5344CB8AC3E}">
        <p14:creationId xmlns:p14="http://schemas.microsoft.com/office/powerpoint/2010/main" val="799939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CE9668-99BF-3E8D-38E3-7655E12BD8B7}"/>
              </a:ext>
            </a:extLst>
          </p:cNvPr>
          <p:cNvSpPr>
            <a:spLocks noGrp="1"/>
          </p:cNvSpPr>
          <p:nvPr>
            <p:ph type="title"/>
          </p:nvPr>
        </p:nvSpPr>
        <p:spPr/>
        <p:txBody>
          <a:bodyPr/>
          <a:lstStyle/>
          <a:p>
            <a:r>
              <a:rPr lang="ru-RU"/>
              <a:t>Образец заголовка</a:t>
            </a:r>
            <a:endParaRPr lang="x-none"/>
          </a:p>
        </p:txBody>
      </p:sp>
      <p:sp>
        <p:nvSpPr>
          <p:cNvPr id="3" name="Дата 2">
            <a:extLst>
              <a:ext uri="{FF2B5EF4-FFF2-40B4-BE49-F238E27FC236}">
                <a16:creationId xmlns:a16="http://schemas.microsoft.com/office/drawing/2014/main" id="{0D4596AA-1E5D-5546-19E3-11FA36C5AB5F}"/>
              </a:ext>
            </a:extLst>
          </p:cNvPr>
          <p:cNvSpPr>
            <a:spLocks noGrp="1"/>
          </p:cNvSpPr>
          <p:nvPr>
            <p:ph type="dt" sz="half" idx="10"/>
          </p:nvPr>
        </p:nvSpPr>
        <p:spPr/>
        <p:txBody>
          <a:bodyPr/>
          <a:lstStyle/>
          <a:p>
            <a:fld id="{10BE402E-4285-4773-8EFC-A8216FB715A4}" type="datetimeFigureOut">
              <a:rPr lang="x-none" smtClean="0"/>
              <a:t>02.11.2023</a:t>
            </a:fld>
            <a:endParaRPr lang="x-none"/>
          </a:p>
        </p:txBody>
      </p:sp>
      <p:sp>
        <p:nvSpPr>
          <p:cNvPr id="4" name="Нижний колонтитул 3">
            <a:extLst>
              <a:ext uri="{FF2B5EF4-FFF2-40B4-BE49-F238E27FC236}">
                <a16:creationId xmlns:a16="http://schemas.microsoft.com/office/drawing/2014/main" id="{23A41815-0CDC-428E-1FFC-2917C8ECA4F0}"/>
              </a:ext>
            </a:extLst>
          </p:cNvPr>
          <p:cNvSpPr>
            <a:spLocks noGrp="1"/>
          </p:cNvSpPr>
          <p:nvPr>
            <p:ph type="ftr" sz="quarter" idx="11"/>
          </p:nvPr>
        </p:nvSpPr>
        <p:spPr/>
        <p:txBody>
          <a:bodyPr/>
          <a:lstStyle/>
          <a:p>
            <a:endParaRPr lang="x-none"/>
          </a:p>
        </p:txBody>
      </p:sp>
      <p:sp>
        <p:nvSpPr>
          <p:cNvPr id="5" name="Номер слайда 4">
            <a:extLst>
              <a:ext uri="{FF2B5EF4-FFF2-40B4-BE49-F238E27FC236}">
                <a16:creationId xmlns:a16="http://schemas.microsoft.com/office/drawing/2014/main" id="{4654E990-B43D-F2A8-A12A-EEF6BF117977}"/>
              </a:ext>
            </a:extLst>
          </p:cNvPr>
          <p:cNvSpPr>
            <a:spLocks noGrp="1"/>
          </p:cNvSpPr>
          <p:nvPr>
            <p:ph type="sldNum" sz="quarter" idx="12"/>
          </p:nvPr>
        </p:nvSpPr>
        <p:spPr/>
        <p:txBody>
          <a:bodyPr/>
          <a:lstStyle/>
          <a:p>
            <a:fld id="{88B6DD9E-6D35-4F29-9AE4-5C3343536019}" type="slidenum">
              <a:rPr lang="x-none" smtClean="0"/>
              <a:t>‹#›</a:t>
            </a:fld>
            <a:endParaRPr lang="x-none"/>
          </a:p>
        </p:txBody>
      </p:sp>
    </p:spTree>
    <p:extLst>
      <p:ext uri="{BB962C8B-B14F-4D97-AF65-F5344CB8AC3E}">
        <p14:creationId xmlns:p14="http://schemas.microsoft.com/office/powerpoint/2010/main" val="2893695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0A48BF79-E146-114C-7DB0-2D3DADC97C6B}"/>
              </a:ext>
            </a:extLst>
          </p:cNvPr>
          <p:cNvSpPr>
            <a:spLocks noGrp="1"/>
          </p:cNvSpPr>
          <p:nvPr>
            <p:ph type="dt" sz="half" idx="10"/>
          </p:nvPr>
        </p:nvSpPr>
        <p:spPr/>
        <p:txBody>
          <a:bodyPr/>
          <a:lstStyle/>
          <a:p>
            <a:fld id="{10BE402E-4285-4773-8EFC-A8216FB715A4}" type="datetimeFigureOut">
              <a:rPr lang="x-none" smtClean="0"/>
              <a:t>02.11.2023</a:t>
            </a:fld>
            <a:endParaRPr lang="x-none"/>
          </a:p>
        </p:txBody>
      </p:sp>
      <p:sp>
        <p:nvSpPr>
          <p:cNvPr id="3" name="Нижний колонтитул 2">
            <a:extLst>
              <a:ext uri="{FF2B5EF4-FFF2-40B4-BE49-F238E27FC236}">
                <a16:creationId xmlns:a16="http://schemas.microsoft.com/office/drawing/2014/main" id="{BCF80588-5232-9039-0FBE-A1E611719572}"/>
              </a:ext>
            </a:extLst>
          </p:cNvPr>
          <p:cNvSpPr>
            <a:spLocks noGrp="1"/>
          </p:cNvSpPr>
          <p:nvPr>
            <p:ph type="ftr" sz="quarter" idx="11"/>
          </p:nvPr>
        </p:nvSpPr>
        <p:spPr/>
        <p:txBody>
          <a:bodyPr/>
          <a:lstStyle/>
          <a:p>
            <a:endParaRPr lang="x-none"/>
          </a:p>
        </p:txBody>
      </p:sp>
      <p:sp>
        <p:nvSpPr>
          <p:cNvPr id="4" name="Номер слайда 3">
            <a:extLst>
              <a:ext uri="{FF2B5EF4-FFF2-40B4-BE49-F238E27FC236}">
                <a16:creationId xmlns:a16="http://schemas.microsoft.com/office/drawing/2014/main" id="{38E606C0-B3DE-D31C-9D11-A89D8A192BA3}"/>
              </a:ext>
            </a:extLst>
          </p:cNvPr>
          <p:cNvSpPr>
            <a:spLocks noGrp="1"/>
          </p:cNvSpPr>
          <p:nvPr>
            <p:ph type="sldNum" sz="quarter" idx="12"/>
          </p:nvPr>
        </p:nvSpPr>
        <p:spPr/>
        <p:txBody>
          <a:bodyPr/>
          <a:lstStyle/>
          <a:p>
            <a:fld id="{88B6DD9E-6D35-4F29-9AE4-5C3343536019}" type="slidenum">
              <a:rPr lang="x-none" smtClean="0"/>
              <a:t>‹#›</a:t>
            </a:fld>
            <a:endParaRPr lang="x-none"/>
          </a:p>
        </p:txBody>
      </p:sp>
    </p:spTree>
    <p:extLst>
      <p:ext uri="{BB962C8B-B14F-4D97-AF65-F5344CB8AC3E}">
        <p14:creationId xmlns:p14="http://schemas.microsoft.com/office/powerpoint/2010/main" val="1788213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E7A888-E676-5400-CDDA-0DB83BEC2D9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x-none"/>
          </a:p>
        </p:txBody>
      </p:sp>
      <p:sp>
        <p:nvSpPr>
          <p:cNvPr id="3" name="Объект 2">
            <a:extLst>
              <a:ext uri="{FF2B5EF4-FFF2-40B4-BE49-F238E27FC236}">
                <a16:creationId xmlns:a16="http://schemas.microsoft.com/office/drawing/2014/main" id="{4D3AA13F-8CA3-305C-074E-CE0948FE06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Текст 3">
            <a:extLst>
              <a:ext uri="{FF2B5EF4-FFF2-40B4-BE49-F238E27FC236}">
                <a16:creationId xmlns:a16="http://schemas.microsoft.com/office/drawing/2014/main" id="{2B76C0A2-ED36-0694-DE16-4C3EDC0ADB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ED86BA3E-2189-7202-2CC3-25EA40FF5282}"/>
              </a:ext>
            </a:extLst>
          </p:cNvPr>
          <p:cNvSpPr>
            <a:spLocks noGrp="1"/>
          </p:cNvSpPr>
          <p:nvPr>
            <p:ph type="dt" sz="half" idx="10"/>
          </p:nvPr>
        </p:nvSpPr>
        <p:spPr/>
        <p:txBody>
          <a:bodyPr/>
          <a:lstStyle/>
          <a:p>
            <a:fld id="{10BE402E-4285-4773-8EFC-A8216FB715A4}" type="datetimeFigureOut">
              <a:rPr lang="x-none" smtClean="0"/>
              <a:t>02.11.2023</a:t>
            </a:fld>
            <a:endParaRPr lang="x-none"/>
          </a:p>
        </p:txBody>
      </p:sp>
      <p:sp>
        <p:nvSpPr>
          <p:cNvPr id="6" name="Нижний колонтитул 5">
            <a:extLst>
              <a:ext uri="{FF2B5EF4-FFF2-40B4-BE49-F238E27FC236}">
                <a16:creationId xmlns:a16="http://schemas.microsoft.com/office/drawing/2014/main" id="{A3ADA341-5B5D-475B-C522-BFAED2B3AFBA}"/>
              </a:ext>
            </a:extLst>
          </p:cNvPr>
          <p:cNvSpPr>
            <a:spLocks noGrp="1"/>
          </p:cNvSpPr>
          <p:nvPr>
            <p:ph type="ftr" sz="quarter" idx="11"/>
          </p:nvPr>
        </p:nvSpPr>
        <p:spPr/>
        <p:txBody>
          <a:bodyPr/>
          <a:lstStyle/>
          <a:p>
            <a:endParaRPr lang="x-none"/>
          </a:p>
        </p:txBody>
      </p:sp>
      <p:sp>
        <p:nvSpPr>
          <p:cNvPr id="7" name="Номер слайда 6">
            <a:extLst>
              <a:ext uri="{FF2B5EF4-FFF2-40B4-BE49-F238E27FC236}">
                <a16:creationId xmlns:a16="http://schemas.microsoft.com/office/drawing/2014/main" id="{B485B9DF-A4C2-2C27-5F80-0D37418C3333}"/>
              </a:ext>
            </a:extLst>
          </p:cNvPr>
          <p:cNvSpPr>
            <a:spLocks noGrp="1"/>
          </p:cNvSpPr>
          <p:nvPr>
            <p:ph type="sldNum" sz="quarter" idx="12"/>
          </p:nvPr>
        </p:nvSpPr>
        <p:spPr/>
        <p:txBody>
          <a:bodyPr/>
          <a:lstStyle/>
          <a:p>
            <a:fld id="{88B6DD9E-6D35-4F29-9AE4-5C3343536019}" type="slidenum">
              <a:rPr lang="x-none" smtClean="0"/>
              <a:t>‹#›</a:t>
            </a:fld>
            <a:endParaRPr lang="x-none"/>
          </a:p>
        </p:txBody>
      </p:sp>
    </p:spTree>
    <p:extLst>
      <p:ext uri="{BB962C8B-B14F-4D97-AF65-F5344CB8AC3E}">
        <p14:creationId xmlns:p14="http://schemas.microsoft.com/office/powerpoint/2010/main" val="233807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86B767-3481-2086-8C15-74FBF50D098E}"/>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x-none"/>
          </a:p>
        </p:txBody>
      </p:sp>
      <p:sp>
        <p:nvSpPr>
          <p:cNvPr id="3" name="Рисунок 2">
            <a:extLst>
              <a:ext uri="{FF2B5EF4-FFF2-40B4-BE49-F238E27FC236}">
                <a16:creationId xmlns:a16="http://schemas.microsoft.com/office/drawing/2014/main" id="{FF04ED53-8461-83FB-E553-473C527711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x-none"/>
          </a:p>
        </p:txBody>
      </p:sp>
      <p:sp>
        <p:nvSpPr>
          <p:cNvPr id="4" name="Текст 3">
            <a:extLst>
              <a:ext uri="{FF2B5EF4-FFF2-40B4-BE49-F238E27FC236}">
                <a16:creationId xmlns:a16="http://schemas.microsoft.com/office/drawing/2014/main" id="{7C2C1C58-AC1C-879C-465E-728321F55F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CD62F3C0-677A-9FD5-50F5-0AEA40528471}"/>
              </a:ext>
            </a:extLst>
          </p:cNvPr>
          <p:cNvSpPr>
            <a:spLocks noGrp="1"/>
          </p:cNvSpPr>
          <p:nvPr>
            <p:ph type="dt" sz="half" idx="10"/>
          </p:nvPr>
        </p:nvSpPr>
        <p:spPr/>
        <p:txBody>
          <a:bodyPr/>
          <a:lstStyle/>
          <a:p>
            <a:fld id="{10BE402E-4285-4773-8EFC-A8216FB715A4}" type="datetimeFigureOut">
              <a:rPr lang="x-none" smtClean="0"/>
              <a:t>02.11.2023</a:t>
            </a:fld>
            <a:endParaRPr lang="x-none"/>
          </a:p>
        </p:txBody>
      </p:sp>
      <p:sp>
        <p:nvSpPr>
          <p:cNvPr id="6" name="Нижний колонтитул 5">
            <a:extLst>
              <a:ext uri="{FF2B5EF4-FFF2-40B4-BE49-F238E27FC236}">
                <a16:creationId xmlns:a16="http://schemas.microsoft.com/office/drawing/2014/main" id="{37207027-23A7-0CDE-F94D-9C19DE0B570E}"/>
              </a:ext>
            </a:extLst>
          </p:cNvPr>
          <p:cNvSpPr>
            <a:spLocks noGrp="1"/>
          </p:cNvSpPr>
          <p:nvPr>
            <p:ph type="ftr" sz="quarter" idx="11"/>
          </p:nvPr>
        </p:nvSpPr>
        <p:spPr/>
        <p:txBody>
          <a:bodyPr/>
          <a:lstStyle/>
          <a:p>
            <a:endParaRPr lang="x-none"/>
          </a:p>
        </p:txBody>
      </p:sp>
      <p:sp>
        <p:nvSpPr>
          <p:cNvPr id="7" name="Номер слайда 6">
            <a:extLst>
              <a:ext uri="{FF2B5EF4-FFF2-40B4-BE49-F238E27FC236}">
                <a16:creationId xmlns:a16="http://schemas.microsoft.com/office/drawing/2014/main" id="{46ADFD8A-2E08-1D78-5AC8-4FC83829701B}"/>
              </a:ext>
            </a:extLst>
          </p:cNvPr>
          <p:cNvSpPr>
            <a:spLocks noGrp="1"/>
          </p:cNvSpPr>
          <p:nvPr>
            <p:ph type="sldNum" sz="quarter" idx="12"/>
          </p:nvPr>
        </p:nvSpPr>
        <p:spPr/>
        <p:txBody>
          <a:bodyPr/>
          <a:lstStyle/>
          <a:p>
            <a:fld id="{88B6DD9E-6D35-4F29-9AE4-5C3343536019}" type="slidenum">
              <a:rPr lang="x-none" smtClean="0"/>
              <a:t>‹#›</a:t>
            </a:fld>
            <a:endParaRPr lang="x-none"/>
          </a:p>
        </p:txBody>
      </p:sp>
    </p:spTree>
    <p:extLst>
      <p:ext uri="{BB962C8B-B14F-4D97-AF65-F5344CB8AC3E}">
        <p14:creationId xmlns:p14="http://schemas.microsoft.com/office/powerpoint/2010/main" val="2142325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83EAA4-3693-5C44-1D13-95D30D2356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x-none"/>
          </a:p>
        </p:txBody>
      </p:sp>
      <p:sp>
        <p:nvSpPr>
          <p:cNvPr id="3" name="Текст 2">
            <a:extLst>
              <a:ext uri="{FF2B5EF4-FFF2-40B4-BE49-F238E27FC236}">
                <a16:creationId xmlns:a16="http://schemas.microsoft.com/office/drawing/2014/main" id="{AF9FC17E-6614-E505-0950-D153BFE2E5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Дата 3">
            <a:extLst>
              <a:ext uri="{FF2B5EF4-FFF2-40B4-BE49-F238E27FC236}">
                <a16:creationId xmlns:a16="http://schemas.microsoft.com/office/drawing/2014/main" id="{ECE90F38-1B87-6C84-0B1E-CD1EC07B07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BE402E-4285-4773-8EFC-A8216FB715A4}" type="datetimeFigureOut">
              <a:rPr lang="x-none" smtClean="0"/>
              <a:t>02.11.2023</a:t>
            </a:fld>
            <a:endParaRPr lang="x-none"/>
          </a:p>
        </p:txBody>
      </p:sp>
      <p:sp>
        <p:nvSpPr>
          <p:cNvPr id="5" name="Нижний колонтитул 4">
            <a:extLst>
              <a:ext uri="{FF2B5EF4-FFF2-40B4-BE49-F238E27FC236}">
                <a16:creationId xmlns:a16="http://schemas.microsoft.com/office/drawing/2014/main" id="{74115568-1ED3-F1FD-E3EF-9D771F365F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x-none"/>
          </a:p>
        </p:txBody>
      </p:sp>
      <p:sp>
        <p:nvSpPr>
          <p:cNvPr id="6" name="Номер слайда 5">
            <a:extLst>
              <a:ext uri="{FF2B5EF4-FFF2-40B4-BE49-F238E27FC236}">
                <a16:creationId xmlns:a16="http://schemas.microsoft.com/office/drawing/2014/main" id="{0B4596D9-0F89-E0EA-410C-77881FD9620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B6DD9E-6D35-4F29-9AE4-5C3343536019}" type="slidenum">
              <a:rPr lang="x-none" smtClean="0"/>
              <a:t>‹#›</a:t>
            </a:fld>
            <a:endParaRPr lang="x-none"/>
          </a:p>
        </p:txBody>
      </p:sp>
    </p:spTree>
    <p:extLst>
      <p:ext uri="{BB962C8B-B14F-4D97-AF65-F5344CB8AC3E}">
        <p14:creationId xmlns:p14="http://schemas.microsoft.com/office/powerpoint/2010/main" val="31570914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69E56E2-924D-00C8-B4F4-BF4390062D40}"/>
              </a:ext>
            </a:extLst>
          </p:cNvPr>
          <p:cNvSpPr>
            <a:spLocks noGrp="1"/>
          </p:cNvSpPr>
          <p:nvPr>
            <p:ph type="ctrTitle"/>
          </p:nvPr>
        </p:nvSpPr>
        <p:spPr>
          <a:xfrm>
            <a:off x="585927" y="568171"/>
            <a:ext cx="11061576" cy="5495278"/>
          </a:xfrm>
          <a:solidFill>
            <a:schemeClr val="accent1">
              <a:lumMod val="60000"/>
              <a:lumOff val="40000"/>
            </a:schemeClr>
          </a:solidFill>
        </p:spPr>
        <p:txBody>
          <a:bodyPr>
            <a:normAutofit/>
          </a:bodyPr>
          <a:lstStyle/>
          <a:p>
            <a:r>
              <a:rPr lang="kk-KZ" sz="4900" b="1" dirty="0">
                <a:effectLst/>
                <a:latin typeface="Times New Roman" panose="02020603050405020304" pitchFamily="18" charset="0"/>
                <a:ea typeface="Times New Roman" panose="02020603050405020304" pitchFamily="18" charset="0"/>
                <a:cs typeface="Times New Roman" panose="02020603050405020304" pitchFamily="18" charset="0"/>
              </a:rPr>
              <a:t>Тақырып 9</a:t>
            </a:r>
            <a:br>
              <a:rPr lang="kk-KZ" sz="6000" b="1" dirty="0">
                <a:effectLst/>
                <a:latin typeface="Times New Roman" panose="02020603050405020304" pitchFamily="18" charset="0"/>
                <a:ea typeface="Times New Roman" panose="02020603050405020304" pitchFamily="18" charset="0"/>
                <a:cs typeface="Times New Roman" panose="02020603050405020304" pitchFamily="18" charset="0"/>
              </a:rPr>
            </a:br>
            <a:br>
              <a:rPr lang="kk-KZ" sz="6000" b="1" dirty="0">
                <a:effectLst/>
                <a:latin typeface="Times New Roman" panose="02020603050405020304" pitchFamily="18" charset="0"/>
                <a:ea typeface="Times New Roman" panose="02020603050405020304" pitchFamily="18" charset="0"/>
                <a:cs typeface="Times New Roman" panose="02020603050405020304" pitchFamily="18" charset="0"/>
              </a:rPr>
            </a:br>
            <a:r>
              <a:rPr lang="kk-KZ" sz="6000" b="1" dirty="0">
                <a:effectLst/>
                <a:latin typeface="Times New Roman" panose="02020603050405020304" pitchFamily="18" charset="0"/>
                <a:ea typeface="Times New Roman" panose="02020603050405020304" pitchFamily="18" charset="0"/>
                <a:cs typeface="Times New Roman" panose="02020603050405020304" pitchFamily="18" charset="0"/>
              </a:rPr>
              <a:t> Кәсіпорындардағы ішкі салықтық жоспарлау</a:t>
            </a:r>
            <a:br>
              <a:rPr lang="x-none" sz="6000" dirty="0">
                <a:effectLst/>
                <a:latin typeface="Courier New" panose="02070309020205020404" pitchFamily="49" charset="0"/>
                <a:ea typeface="Times New Roman" panose="02020603050405020304" pitchFamily="18" charset="0"/>
                <a:cs typeface="Times New Roman" panose="02020603050405020304" pitchFamily="18" charset="0"/>
              </a:rPr>
            </a:br>
            <a:endParaRPr lang="x-none" dirty="0"/>
          </a:p>
        </p:txBody>
      </p:sp>
    </p:spTree>
    <p:extLst>
      <p:ext uri="{BB962C8B-B14F-4D97-AF65-F5344CB8AC3E}">
        <p14:creationId xmlns:p14="http://schemas.microsoft.com/office/powerpoint/2010/main" val="24954248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15297"/>
            <a:ext cx="10515600" cy="5561666"/>
          </a:xfrm>
        </p:spPr>
        <p:style>
          <a:lnRef idx="1">
            <a:schemeClr val="accent1"/>
          </a:lnRef>
          <a:fillRef idx="2">
            <a:schemeClr val="accent1"/>
          </a:fillRef>
          <a:effectRef idx="1">
            <a:schemeClr val="accent1"/>
          </a:effectRef>
          <a:fontRef idx="minor">
            <a:schemeClr val="dk1"/>
          </a:fontRef>
        </p:style>
        <p:txBody>
          <a:bodyPr/>
          <a:lstStyle/>
          <a:p>
            <a:r>
              <a:rPr lang="ru-RU" dirty="0" err="1"/>
              <a:t>Корпоративтік</a:t>
            </a:r>
            <a:r>
              <a:rPr lang="ru-RU" dirty="0"/>
              <a:t> </a:t>
            </a:r>
            <a:r>
              <a:rPr lang="ru-RU" dirty="0" err="1"/>
              <a:t>табыс</a:t>
            </a:r>
            <a:r>
              <a:rPr lang="ru-RU" dirty="0"/>
              <a:t> </a:t>
            </a:r>
            <a:r>
              <a:rPr lang="ru-RU" dirty="0" err="1"/>
              <a:t>салығын</a:t>
            </a:r>
            <a:r>
              <a:rPr lang="ru-RU" dirty="0"/>
              <a:t> </a:t>
            </a:r>
            <a:r>
              <a:rPr lang="ru-RU" dirty="0" err="1"/>
              <a:t>оңтайландыру</a:t>
            </a:r>
            <a:r>
              <a:rPr lang="ru-RU" dirty="0"/>
              <a:t> </a:t>
            </a:r>
            <a:r>
              <a:rPr lang="ru-RU" dirty="0" err="1"/>
              <a:t>процессін</a:t>
            </a:r>
            <a:r>
              <a:rPr lang="ru-RU" dirty="0"/>
              <a:t> </a:t>
            </a:r>
            <a:r>
              <a:rPr lang="ru-RU" dirty="0" err="1"/>
              <a:t>ұйымдастыру</a:t>
            </a:r>
            <a:r>
              <a:rPr lang="ru-RU" dirty="0"/>
              <a:t> </a:t>
            </a:r>
            <a:r>
              <a:rPr lang="ru-RU" dirty="0" err="1"/>
              <a:t>салықтық</a:t>
            </a:r>
            <a:r>
              <a:rPr lang="ru-RU" dirty="0"/>
              <a:t> </a:t>
            </a:r>
            <a:r>
              <a:rPr lang="ru-RU" dirty="0" err="1"/>
              <a:t>жоспардың</a:t>
            </a:r>
            <a:r>
              <a:rPr lang="ru-RU" dirty="0"/>
              <a:t> </a:t>
            </a:r>
            <a:r>
              <a:rPr lang="ru-RU" dirty="0" err="1"/>
              <a:t>негізгі</a:t>
            </a:r>
            <a:r>
              <a:rPr lang="ru-RU" dirty="0"/>
              <a:t> </a:t>
            </a:r>
            <a:r>
              <a:rPr lang="ru-RU" dirty="0" err="1"/>
              <a:t>үш</a:t>
            </a:r>
            <a:r>
              <a:rPr lang="ru-RU" dirty="0"/>
              <a:t> </a:t>
            </a:r>
            <a:r>
              <a:rPr lang="ru-RU" dirty="0" err="1"/>
              <a:t>кезеңінде</a:t>
            </a:r>
            <a:r>
              <a:rPr lang="ru-RU" dirty="0"/>
              <a:t> </a:t>
            </a:r>
            <a:r>
              <a:rPr lang="ru-RU" dirty="0" err="1"/>
              <a:t>жасалынады</a:t>
            </a:r>
            <a:r>
              <a:rPr lang="ru-RU" dirty="0"/>
              <a:t> </a:t>
            </a:r>
          </a:p>
          <a:p>
            <a:r>
              <a:rPr lang="ru-RU" b="1" i="1" dirty="0" err="1">
                <a:solidFill>
                  <a:srgbClr val="FF0000"/>
                </a:solidFill>
              </a:rPr>
              <a:t>Бірінші</a:t>
            </a:r>
            <a:r>
              <a:rPr lang="ru-RU" b="1" i="1" dirty="0">
                <a:solidFill>
                  <a:srgbClr val="FF0000"/>
                </a:solidFill>
              </a:rPr>
              <a:t> </a:t>
            </a:r>
            <a:r>
              <a:rPr lang="ru-RU" b="1" i="1" dirty="0" err="1">
                <a:solidFill>
                  <a:srgbClr val="FF0000"/>
                </a:solidFill>
              </a:rPr>
              <a:t>кезеңде</a:t>
            </a:r>
            <a:r>
              <a:rPr lang="ru-RU" b="1" i="1" dirty="0">
                <a:solidFill>
                  <a:srgbClr val="FF0000"/>
                </a:solidFill>
              </a:rPr>
              <a:t> </a:t>
            </a:r>
            <a:r>
              <a:rPr lang="ru-RU" b="1" i="1" dirty="0" err="1">
                <a:solidFill>
                  <a:srgbClr val="FF0000"/>
                </a:solidFill>
              </a:rPr>
              <a:t>салықтық</a:t>
            </a:r>
            <a:r>
              <a:rPr lang="ru-RU" b="1" i="1" dirty="0">
                <a:solidFill>
                  <a:srgbClr val="FF0000"/>
                </a:solidFill>
              </a:rPr>
              <a:t> </a:t>
            </a:r>
            <a:r>
              <a:rPr lang="ru-RU" b="1" i="1" dirty="0" err="1">
                <a:solidFill>
                  <a:srgbClr val="FF0000"/>
                </a:solidFill>
              </a:rPr>
              <a:t>жоспарлау</a:t>
            </a:r>
            <a:r>
              <a:rPr lang="ru-RU" b="1" i="1" dirty="0">
                <a:solidFill>
                  <a:srgbClr val="FF0000"/>
                </a:solidFill>
              </a:rPr>
              <a:t> </a:t>
            </a:r>
            <a:r>
              <a:rPr lang="ru-RU" dirty="0" err="1"/>
              <a:t>процессінің</a:t>
            </a:r>
            <a:r>
              <a:rPr lang="ru-RU" dirty="0"/>
              <a:t> </a:t>
            </a:r>
            <a:r>
              <a:rPr lang="ru-RU" dirty="0" err="1"/>
              <a:t>құрылымдық</a:t>
            </a:r>
            <a:r>
              <a:rPr lang="ru-RU" dirty="0"/>
              <a:t> </a:t>
            </a:r>
            <a:r>
              <a:rPr lang="ru-RU" dirty="0" err="1"/>
              <a:t>және</a:t>
            </a:r>
            <a:r>
              <a:rPr lang="ru-RU" dirty="0"/>
              <a:t> </a:t>
            </a:r>
            <a:r>
              <a:rPr lang="ru-RU" dirty="0" err="1"/>
              <a:t>ұйымдастырушылық</a:t>
            </a:r>
            <a:r>
              <a:rPr lang="ru-RU" dirty="0"/>
              <a:t> </a:t>
            </a:r>
            <a:r>
              <a:rPr lang="ru-RU" dirty="0" err="1"/>
              <a:t>қалыптасуы</a:t>
            </a:r>
            <a:r>
              <a:rPr lang="ru-RU" dirty="0"/>
              <a:t> </a:t>
            </a:r>
            <a:r>
              <a:rPr lang="ru-RU" dirty="0" err="1"/>
              <a:t>жүргізіледі</a:t>
            </a:r>
            <a:r>
              <a:rPr lang="ru-RU" dirty="0"/>
              <a:t>. Осы </a:t>
            </a:r>
            <a:r>
              <a:rPr lang="ru-RU" dirty="0" err="1"/>
              <a:t>кезеңнің</a:t>
            </a:r>
            <a:r>
              <a:rPr lang="ru-RU" dirty="0"/>
              <a:t> </a:t>
            </a:r>
            <a:r>
              <a:rPr lang="ru-RU" dirty="0" err="1"/>
              <a:t>тиімділігін</a:t>
            </a:r>
            <a:r>
              <a:rPr lang="ru-RU" dirty="0"/>
              <a:t> </a:t>
            </a:r>
            <a:r>
              <a:rPr lang="ru-RU" dirty="0" err="1"/>
              <a:t>арттыру</a:t>
            </a:r>
            <a:r>
              <a:rPr lang="ru-RU" dirty="0"/>
              <a:t> </a:t>
            </a:r>
            <a:r>
              <a:rPr lang="ru-RU" dirty="0" err="1"/>
              <a:t>үшін</a:t>
            </a:r>
            <a:r>
              <a:rPr lang="ru-RU" dirty="0"/>
              <a:t> </a:t>
            </a:r>
            <a:r>
              <a:rPr lang="ru-RU" dirty="0" err="1"/>
              <a:t>кәсіпорынға</a:t>
            </a:r>
            <a:r>
              <a:rPr lang="ru-RU" dirty="0"/>
              <a:t> </a:t>
            </a:r>
            <a:r>
              <a:rPr lang="ru-RU" dirty="0" err="1"/>
              <a:t>сыртқы</a:t>
            </a:r>
            <a:r>
              <a:rPr lang="ru-RU" dirty="0"/>
              <a:t> </a:t>
            </a:r>
            <a:r>
              <a:rPr lang="ru-RU" dirty="0" err="1"/>
              <a:t>көзқарасы</a:t>
            </a:r>
            <a:r>
              <a:rPr lang="ru-RU" dirty="0"/>
              <a:t> бар </a:t>
            </a:r>
            <a:r>
              <a:rPr lang="ru-RU" dirty="0" err="1"/>
              <a:t>немесе</a:t>
            </a:r>
            <a:r>
              <a:rPr lang="ru-RU" dirty="0"/>
              <a:t> осы </a:t>
            </a:r>
            <a:r>
              <a:rPr lang="ru-RU" dirty="0" err="1"/>
              <a:t>мәселеде</a:t>
            </a:r>
            <a:r>
              <a:rPr lang="ru-RU" dirty="0"/>
              <a:t> </a:t>
            </a:r>
            <a:r>
              <a:rPr lang="ru-RU" dirty="0" err="1"/>
              <a:t>біліктілігі</a:t>
            </a:r>
            <a:r>
              <a:rPr lang="ru-RU" dirty="0"/>
              <a:t> </a:t>
            </a:r>
            <a:r>
              <a:rPr lang="ru-RU" dirty="0" err="1"/>
              <a:t>жоғары</a:t>
            </a:r>
            <a:r>
              <a:rPr lang="ru-RU" dirty="0"/>
              <a:t> </a:t>
            </a:r>
            <a:r>
              <a:rPr lang="ru-RU" dirty="0" err="1"/>
              <a:t>мамандар</a:t>
            </a:r>
            <a:r>
              <a:rPr lang="ru-RU" dirty="0"/>
              <a:t> </a:t>
            </a:r>
            <a:r>
              <a:rPr lang="ru-RU" dirty="0" err="1"/>
              <a:t>тартылуы</a:t>
            </a:r>
            <a:r>
              <a:rPr lang="ru-RU" dirty="0"/>
              <a:t> </a:t>
            </a:r>
            <a:r>
              <a:rPr lang="ru-RU" dirty="0" err="1"/>
              <a:t>мүмкін</a:t>
            </a:r>
            <a:r>
              <a:rPr lang="ru-RU" dirty="0"/>
              <a:t>. </a:t>
            </a:r>
            <a:r>
              <a:rPr lang="ru-RU" dirty="0" err="1"/>
              <a:t>Ұйымдастыру</a:t>
            </a:r>
            <a:r>
              <a:rPr lang="ru-RU" dirty="0"/>
              <a:t> </a:t>
            </a:r>
            <a:r>
              <a:rPr lang="ru-RU" dirty="0" err="1"/>
              <a:t>кезеңінің</a:t>
            </a:r>
            <a:r>
              <a:rPr lang="ru-RU" dirty="0"/>
              <a:t> </a:t>
            </a:r>
            <a:r>
              <a:rPr lang="ru-RU" dirty="0" err="1"/>
              <a:t>маңызды</a:t>
            </a:r>
            <a:r>
              <a:rPr lang="ru-RU" dirty="0"/>
              <a:t> </a:t>
            </a:r>
            <a:r>
              <a:rPr lang="ru-RU" dirty="0" err="1"/>
              <a:t>элементі</a:t>
            </a:r>
            <a:r>
              <a:rPr lang="ru-RU" dirty="0"/>
              <a:t> </a:t>
            </a:r>
            <a:r>
              <a:rPr lang="ru-RU" dirty="0" err="1"/>
              <a:t>болып</a:t>
            </a:r>
            <a:r>
              <a:rPr lang="ru-RU" dirty="0"/>
              <a:t> </a:t>
            </a:r>
            <a:r>
              <a:rPr lang="ru-RU" dirty="0" err="1"/>
              <a:t>кәсіпорынның</a:t>
            </a:r>
            <a:r>
              <a:rPr lang="ru-RU" dirty="0"/>
              <a:t> </a:t>
            </a:r>
            <a:r>
              <a:rPr lang="ru-RU" dirty="0" err="1"/>
              <a:t>кадрлық</a:t>
            </a:r>
            <a:r>
              <a:rPr lang="ru-RU" dirty="0"/>
              <a:t> </a:t>
            </a:r>
            <a:r>
              <a:rPr lang="ru-RU" dirty="0" err="1"/>
              <a:t>құрамын</a:t>
            </a:r>
            <a:r>
              <a:rPr lang="ru-RU" dirty="0"/>
              <a:t> </a:t>
            </a:r>
            <a:r>
              <a:rPr lang="ru-RU" dirty="0" err="1"/>
              <a:t>қалыптастыру</a:t>
            </a:r>
            <a:r>
              <a:rPr lang="ru-RU" dirty="0"/>
              <a:t> </a:t>
            </a:r>
            <a:r>
              <a:rPr lang="ru-RU" dirty="0" err="1"/>
              <a:t>болып</a:t>
            </a:r>
            <a:r>
              <a:rPr lang="ru-RU" dirty="0"/>
              <a:t> </a:t>
            </a:r>
            <a:r>
              <a:rPr lang="ru-RU" dirty="0" err="1"/>
              <a:t>табылады</a:t>
            </a:r>
            <a:r>
              <a:rPr lang="ru-RU" dirty="0"/>
              <a:t> </a:t>
            </a:r>
          </a:p>
        </p:txBody>
      </p:sp>
    </p:spTree>
    <p:extLst>
      <p:ext uri="{BB962C8B-B14F-4D97-AF65-F5344CB8AC3E}">
        <p14:creationId xmlns:p14="http://schemas.microsoft.com/office/powerpoint/2010/main" val="5362811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299104"/>
            <a:ext cx="10484979" cy="1384418"/>
          </a:xfrm>
        </p:spPr>
        <p:txBody>
          <a:bodyPr/>
          <a:lstStyle/>
          <a:p>
            <a:endParaRPr lang="ru-RU"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7488" y="333286"/>
            <a:ext cx="10229315" cy="5843677"/>
          </a:xfrm>
          <a:prstGeom prst="rect">
            <a:avLst/>
          </a:prstGeom>
          <a:ln/>
        </p:spPr>
        <p:style>
          <a:lnRef idx="1">
            <a:schemeClr val="accent1"/>
          </a:lnRef>
          <a:fillRef idx="2">
            <a:schemeClr val="accent1"/>
          </a:fillRef>
          <a:effectRef idx="1">
            <a:schemeClr val="accent1"/>
          </a:effectRef>
          <a:fontRef idx="minor">
            <a:schemeClr val="dk1"/>
          </a:fontRef>
        </p:style>
      </p:pic>
    </p:spTree>
    <p:extLst>
      <p:ext uri="{BB962C8B-B14F-4D97-AF65-F5344CB8AC3E}">
        <p14:creationId xmlns:p14="http://schemas.microsoft.com/office/powerpoint/2010/main" val="37711697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0396" y="393107"/>
            <a:ext cx="10528420" cy="1297581"/>
          </a:xfrm>
        </p:spPr>
        <p:style>
          <a:lnRef idx="1">
            <a:schemeClr val="accent1"/>
          </a:lnRef>
          <a:fillRef idx="2">
            <a:schemeClr val="accent1"/>
          </a:fillRef>
          <a:effectRef idx="1">
            <a:schemeClr val="accent1"/>
          </a:effectRef>
          <a:fontRef idx="minor">
            <a:schemeClr val="dk1"/>
          </a:fontRef>
        </p:style>
        <p:txBody>
          <a:bodyPr>
            <a:normAutofit fontScale="90000"/>
          </a:bodyPr>
          <a:lstStyle/>
          <a:p>
            <a:pPr algn="just"/>
            <a:br>
              <a:rPr lang="ru-RU" sz="2700" b="1" dirty="0">
                <a:solidFill>
                  <a:srgbClr val="FF0000"/>
                </a:solidFill>
              </a:rPr>
            </a:br>
            <a:br>
              <a:rPr lang="ru-RU" sz="2700" b="1" dirty="0">
                <a:solidFill>
                  <a:srgbClr val="FF0000"/>
                </a:solidFill>
              </a:rPr>
            </a:br>
            <a:r>
              <a:rPr lang="ru-RU" sz="2700" b="1" dirty="0" err="1">
                <a:solidFill>
                  <a:srgbClr val="FF0000"/>
                </a:solidFill>
              </a:rPr>
              <a:t>Талдау</a:t>
            </a:r>
            <a:r>
              <a:rPr lang="ru-RU" sz="2700" b="1" dirty="0">
                <a:solidFill>
                  <a:srgbClr val="FF0000"/>
                </a:solidFill>
              </a:rPr>
              <a:t> </a:t>
            </a:r>
            <a:r>
              <a:rPr lang="ru-RU" sz="2700" b="1" dirty="0" err="1">
                <a:solidFill>
                  <a:srgbClr val="FF0000"/>
                </a:solidFill>
              </a:rPr>
              <a:t>кезеңі</a:t>
            </a:r>
            <a:r>
              <a:rPr lang="ru-RU" sz="2700" b="1" dirty="0">
                <a:solidFill>
                  <a:srgbClr val="FF0000"/>
                </a:solidFill>
              </a:rPr>
              <a:t> </a:t>
            </a:r>
            <a:r>
              <a:rPr lang="ru-RU" sz="2700" b="1" dirty="0" err="1">
                <a:solidFill>
                  <a:srgbClr val="FF0000"/>
                </a:solidFill>
              </a:rPr>
              <a:t>салықтық</a:t>
            </a:r>
            <a:r>
              <a:rPr lang="ru-RU" sz="2700" b="1" dirty="0">
                <a:solidFill>
                  <a:srgbClr val="FF0000"/>
                </a:solidFill>
              </a:rPr>
              <a:t> </a:t>
            </a:r>
            <a:r>
              <a:rPr lang="ru-RU" sz="2700" b="1" dirty="0" err="1">
                <a:solidFill>
                  <a:srgbClr val="FF0000"/>
                </a:solidFill>
              </a:rPr>
              <a:t>жоспарлаудың</a:t>
            </a:r>
            <a:r>
              <a:rPr lang="ru-RU" sz="2700" b="1" dirty="0">
                <a:solidFill>
                  <a:srgbClr val="FF0000"/>
                </a:solidFill>
              </a:rPr>
              <a:t> </a:t>
            </a:r>
            <a:r>
              <a:rPr lang="ru-RU" sz="2700" b="1" dirty="0" err="1">
                <a:solidFill>
                  <a:srgbClr val="FF0000"/>
                </a:solidFill>
              </a:rPr>
              <a:t>екінші</a:t>
            </a:r>
            <a:r>
              <a:rPr lang="ru-RU" sz="2700" b="1" dirty="0">
                <a:solidFill>
                  <a:srgbClr val="FF0000"/>
                </a:solidFill>
              </a:rPr>
              <a:t> </a:t>
            </a:r>
            <a:r>
              <a:rPr lang="ru-RU" sz="2700" b="1" dirty="0" err="1">
                <a:solidFill>
                  <a:srgbClr val="FF0000"/>
                </a:solidFill>
              </a:rPr>
              <a:t>кезеңі</a:t>
            </a:r>
            <a:r>
              <a:rPr lang="ru-RU" sz="2700" b="1" dirty="0">
                <a:solidFill>
                  <a:srgbClr val="FF0000"/>
                </a:solidFill>
              </a:rPr>
              <a:t> </a:t>
            </a:r>
            <a:r>
              <a:rPr lang="ru-RU" sz="2700" b="1" dirty="0" err="1">
                <a:solidFill>
                  <a:srgbClr val="FF0000"/>
                </a:solidFill>
              </a:rPr>
              <a:t>болып</a:t>
            </a:r>
            <a:r>
              <a:rPr lang="ru-RU" sz="2700" b="1" dirty="0">
                <a:solidFill>
                  <a:srgbClr val="FF0000"/>
                </a:solidFill>
              </a:rPr>
              <a:t> </a:t>
            </a:r>
            <a:r>
              <a:rPr lang="ru-RU" sz="2700" dirty="0" err="1"/>
              <a:t>табылады</a:t>
            </a:r>
            <a:r>
              <a:rPr lang="ru-RU" sz="2700" dirty="0"/>
              <a:t>. </a:t>
            </a:r>
            <a:r>
              <a:rPr lang="ru-RU" sz="2700" dirty="0" err="1"/>
              <a:t>Бұл</a:t>
            </a:r>
            <a:r>
              <a:rPr lang="ru-RU" sz="2700" dirty="0"/>
              <a:t> </a:t>
            </a:r>
            <a:r>
              <a:rPr lang="ru-RU" sz="2700" dirty="0" err="1"/>
              <a:t>кезеңде</a:t>
            </a:r>
            <a:r>
              <a:rPr lang="ru-RU" sz="2700" dirty="0"/>
              <a:t> </a:t>
            </a:r>
            <a:r>
              <a:rPr lang="ru-RU" sz="2700" dirty="0" err="1"/>
              <a:t>салықтық</a:t>
            </a:r>
            <a:r>
              <a:rPr lang="ru-RU" sz="2700" dirty="0"/>
              <a:t> </a:t>
            </a:r>
            <a:r>
              <a:rPr lang="ru-RU" sz="2700" dirty="0" err="1"/>
              <a:t>жоспарлау</a:t>
            </a:r>
            <a:r>
              <a:rPr lang="ru-RU" sz="2700" dirty="0"/>
              <a:t> </a:t>
            </a:r>
            <a:r>
              <a:rPr lang="ru-RU" sz="2700" dirty="0" err="1"/>
              <a:t>тобының</a:t>
            </a:r>
            <a:r>
              <a:rPr lang="ru-RU" sz="2700" dirty="0"/>
              <a:t> </a:t>
            </a:r>
            <a:r>
              <a:rPr lang="ru-RU" sz="2700" dirty="0" err="1"/>
              <a:t>басшысы</a:t>
            </a:r>
            <a:r>
              <a:rPr lang="ru-RU" sz="2700" dirty="0"/>
              <a:t> </a:t>
            </a:r>
            <a:r>
              <a:rPr lang="ru-RU" sz="2700" dirty="0" err="1"/>
              <a:t>ақпараттық</a:t>
            </a:r>
            <a:r>
              <a:rPr lang="ru-RU" sz="2700" dirty="0"/>
              <a:t> </a:t>
            </a:r>
            <a:r>
              <a:rPr lang="ru-RU" sz="2700" dirty="0" err="1"/>
              <a:t>базаны</a:t>
            </a:r>
            <a:r>
              <a:rPr lang="ru-RU" sz="2700" dirty="0"/>
              <a:t> </a:t>
            </a:r>
            <a:r>
              <a:rPr lang="ru-RU" sz="2700" dirty="0" err="1"/>
              <a:t>қалыптастыру</a:t>
            </a:r>
            <a:r>
              <a:rPr lang="ru-RU" sz="2700" dirty="0"/>
              <a:t> </a:t>
            </a:r>
            <a:r>
              <a:rPr lang="ru-RU" sz="2700" dirty="0" err="1"/>
              <a:t>бойынша</a:t>
            </a:r>
            <a:r>
              <a:rPr lang="ru-RU" sz="2700" dirty="0"/>
              <a:t> </a:t>
            </a:r>
            <a:r>
              <a:rPr lang="ru-RU" sz="2700" dirty="0" err="1"/>
              <a:t>жұмысты</a:t>
            </a:r>
            <a:r>
              <a:rPr lang="ru-RU" sz="2700" dirty="0"/>
              <a:t> </a:t>
            </a:r>
            <a:r>
              <a:rPr lang="ru-RU" sz="2700" dirty="0" err="1"/>
              <a:t>ұйымдастырып</a:t>
            </a:r>
            <a:r>
              <a:rPr lang="ru-RU" sz="2700" dirty="0"/>
              <a:t>, </a:t>
            </a:r>
            <a:r>
              <a:rPr lang="ru-RU" sz="2700" dirty="0" err="1"/>
              <a:t>келесі</a:t>
            </a:r>
            <a:r>
              <a:rPr lang="ru-RU" sz="2700" dirty="0"/>
              <a:t> </a:t>
            </a:r>
            <a:r>
              <a:rPr lang="ru-RU" sz="2700" dirty="0" err="1"/>
              <a:t>ақпаратты</a:t>
            </a:r>
            <a:r>
              <a:rPr lang="ru-RU" sz="2700" dirty="0"/>
              <a:t> </a:t>
            </a:r>
            <a:r>
              <a:rPr lang="ru-RU" sz="2700" dirty="0" err="1"/>
              <a:t>талдаудан</a:t>
            </a:r>
            <a:r>
              <a:rPr lang="ru-RU" sz="2700" dirty="0"/>
              <a:t> </a:t>
            </a:r>
            <a:r>
              <a:rPr lang="ru-RU" sz="2700" dirty="0" err="1"/>
              <a:t>өткізеді</a:t>
            </a:r>
            <a:r>
              <a:rPr lang="ru-RU" sz="2700" dirty="0"/>
              <a:t>: </a:t>
            </a:r>
            <a:br>
              <a:rPr lang="ru-RU" dirty="0"/>
            </a:br>
            <a:endParaRPr lang="ru-RU" dirty="0"/>
          </a:p>
        </p:txBody>
      </p:sp>
      <p:sp>
        <p:nvSpPr>
          <p:cNvPr id="3" name="Объект 2"/>
          <p:cNvSpPr>
            <a:spLocks noGrp="1"/>
          </p:cNvSpPr>
          <p:nvPr>
            <p:ph idx="1"/>
          </p:nvPr>
        </p:nvSpPr>
        <p:spPr>
          <a:xfrm>
            <a:off x="838200" y="2204815"/>
            <a:ext cx="10515600" cy="3972148"/>
          </a:xfrm>
        </p:spPr>
        <p:style>
          <a:lnRef idx="1">
            <a:schemeClr val="accent1"/>
          </a:lnRef>
          <a:fillRef idx="2">
            <a:schemeClr val="accent1"/>
          </a:fillRef>
          <a:effectRef idx="1">
            <a:schemeClr val="accent1"/>
          </a:effectRef>
          <a:fontRef idx="minor">
            <a:schemeClr val="dk1"/>
          </a:fontRef>
        </p:style>
        <p:txBody>
          <a:bodyPr>
            <a:normAutofit/>
          </a:bodyPr>
          <a:lstStyle/>
          <a:p>
            <a:r>
              <a:rPr lang="ru-RU" dirty="0" err="1"/>
              <a:t>кәсіпорынның</a:t>
            </a:r>
            <a:r>
              <a:rPr lang="ru-RU" dirty="0"/>
              <a:t> </a:t>
            </a:r>
            <a:r>
              <a:rPr lang="ru-RU" dirty="0" err="1"/>
              <a:t>салық</a:t>
            </a:r>
            <a:r>
              <a:rPr lang="ru-RU" dirty="0"/>
              <a:t> </a:t>
            </a:r>
            <a:r>
              <a:rPr lang="ru-RU" dirty="0" err="1"/>
              <a:t>міндеттемелерінің</a:t>
            </a:r>
            <a:r>
              <a:rPr lang="ru-RU" dirty="0"/>
              <a:t> </a:t>
            </a:r>
            <a:r>
              <a:rPr lang="ru-RU" dirty="0" err="1"/>
              <a:t>жиынтығы</a:t>
            </a:r>
            <a:r>
              <a:rPr lang="ru-RU" dirty="0"/>
              <a:t>; </a:t>
            </a:r>
          </a:p>
          <a:p>
            <a:r>
              <a:rPr lang="ru-RU" dirty="0" err="1"/>
              <a:t>салық</a:t>
            </a:r>
            <a:r>
              <a:rPr lang="ru-RU" dirty="0"/>
              <a:t> салу </a:t>
            </a:r>
            <a:r>
              <a:rPr lang="ru-RU" dirty="0" err="1"/>
              <a:t>объектілері</a:t>
            </a:r>
            <a:r>
              <a:rPr lang="ru-RU" dirty="0"/>
              <a:t>, </a:t>
            </a:r>
            <a:r>
              <a:rPr lang="ru-RU" dirty="0" err="1"/>
              <a:t>салық</a:t>
            </a:r>
            <a:r>
              <a:rPr lang="ru-RU" dirty="0"/>
              <a:t> </a:t>
            </a:r>
            <a:r>
              <a:rPr lang="ru-RU" dirty="0" err="1"/>
              <a:t>базасын</a:t>
            </a:r>
            <a:r>
              <a:rPr lang="ru-RU" dirty="0"/>
              <a:t> </a:t>
            </a:r>
            <a:r>
              <a:rPr lang="ru-RU" dirty="0" err="1"/>
              <a:t>анықтау</a:t>
            </a:r>
            <a:r>
              <a:rPr lang="ru-RU" dirty="0"/>
              <a:t> </a:t>
            </a:r>
            <a:r>
              <a:rPr lang="ru-RU" dirty="0" err="1"/>
              <a:t>тәртібі</a:t>
            </a:r>
            <a:r>
              <a:rPr lang="ru-RU" dirty="0"/>
              <a:t>; </a:t>
            </a:r>
          </a:p>
          <a:p>
            <a:r>
              <a:rPr lang="ru-RU" dirty="0" err="1"/>
              <a:t>жабдықтау</a:t>
            </a:r>
            <a:r>
              <a:rPr lang="ru-RU" dirty="0"/>
              <a:t>, </a:t>
            </a:r>
            <a:r>
              <a:rPr lang="ru-RU" dirty="0" err="1"/>
              <a:t>өндіріс</a:t>
            </a:r>
            <a:r>
              <a:rPr lang="ru-RU" dirty="0"/>
              <a:t> </a:t>
            </a:r>
            <a:r>
              <a:rPr lang="ru-RU" dirty="0" err="1"/>
              <a:t>және</a:t>
            </a:r>
            <a:r>
              <a:rPr lang="ru-RU" dirty="0"/>
              <a:t> </a:t>
            </a:r>
            <a:r>
              <a:rPr lang="ru-RU" dirty="0" err="1"/>
              <a:t>өткізу</a:t>
            </a:r>
            <a:r>
              <a:rPr lang="ru-RU" dirty="0"/>
              <a:t> </a:t>
            </a:r>
            <a:r>
              <a:rPr lang="ru-RU" dirty="0" err="1"/>
              <a:t>жүйелерінің</a:t>
            </a:r>
            <a:r>
              <a:rPr lang="ru-RU" dirty="0"/>
              <a:t> </a:t>
            </a:r>
            <a:r>
              <a:rPr lang="ru-RU" dirty="0" err="1"/>
              <a:t>ерекшеліктері</a:t>
            </a:r>
            <a:r>
              <a:rPr lang="ru-RU" dirty="0"/>
              <a:t>; </a:t>
            </a:r>
          </a:p>
          <a:p>
            <a:r>
              <a:rPr lang="ru-RU" dirty="0" err="1"/>
              <a:t>компанияның</a:t>
            </a:r>
            <a:r>
              <a:rPr lang="ru-RU" dirty="0"/>
              <a:t> </a:t>
            </a:r>
            <a:r>
              <a:rPr lang="ru-RU" dirty="0" err="1"/>
              <a:t>маңызды</a:t>
            </a:r>
            <a:r>
              <a:rPr lang="ru-RU" dirty="0"/>
              <a:t> </a:t>
            </a:r>
            <a:r>
              <a:rPr lang="ru-RU" dirty="0" err="1"/>
              <a:t>клиенттері</a:t>
            </a:r>
            <a:r>
              <a:rPr lang="ru-RU" dirty="0"/>
              <a:t> </a:t>
            </a:r>
            <a:r>
              <a:rPr lang="ru-RU" dirty="0" err="1"/>
              <a:t>туралы</a:t>
            </a:r>
            <a:r>
              <a:rPr lang="ru-RU" dirty="0"/>
              <a:t> </a:t>
            </a:r>
            <a:r>
              <a:rPr lang="ru-RU" dirty="0" err="1"/>
              <a:t>ақпарат</a:t>
            </a:r>
            <a:r>
              <a:rPr lang="ru-RU" dirty="0"/>
              <a:t>; </a:t>
            </a:r>
          </a:p>
          <a:p>
            <a:r>
              <a:rPr lang="ru-RU" dirty="0" err="1"/>
              <a:t>компанияның</a:t>
            </a:r>
            <a:r>
              <a:rPr lang="ru-RU" dirty="0"/>
              <a:t> </a:t>
            </a:r>
            <a:r>
              <a:rPr lang="ru-RU" dirty="0" err="1"/>
              <a:t>құрылымы</a:t>
            </a:r>
            <a:r>
              <a:rPr lang="ru-RU" dirty="0"/>
              <a:t> мен </a:t>
            </a:r>
            <a:r>
              <a:rPr lang="ru-RU" dirty="0" err="1"/>
              <a:t>орналасқан</a:t>
            </a:r>
            <a:r>
              <a:rPr lang="ru-RU" dirty="0"/>
              <a:t> </a:t>
            </a:r>
            <a:r>
              <a:rPr lang="ru-RU" dirty="0" err="1"/>
              <a:t>жері</a:t>
            </a:r>
            <a:r>
              <a:rPr lang="ru-RU" dirty="0"/>
              <a:t>; </a:t>
            </a:r>
          </a:p>
          <a:p>
            <a:r>
              <a:rPr lang="ru-RU" dirty="0" err="1"/>
              <a:t>компанияның</a:t>
            </a:r>
            <a:r>
              <a:rPr lang="ru-RU" dirty="0"/>
              <a:t> даму </a:t>
            </a:r>
            <a:r>
              <a:rPr lang="ru-RU" dirty="0" err="1"/>
              <a:t>жоспарлары</a:t>
            </a:r>
            <a:r>
              <a:rPr lang="ru-RU" dirty="0"/>
              <a:t>. </a:t>
            </a:r>
          </a:p>
          <a:p>
            <a:endParaRPr lang="ru-RU" dirty="0"/>
          </a:p>
        </p:txBody>
      </p:sp>
    </p:spTree>
    <p:extLst>
      <p:ext uri="{BB962C8B-B14F-4D97-AF65-F5344CB8AC3E}">
        <p14:creationId xmlns:p14="http://schemas.microsoft.com/office/powerpoint/2010/main" val="21377355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pPr algn="just"/>
            <a:br>
              <a:rPr lang="ru-RU" sz="2700" dirty="0"/>
            </a:br>
            <a:r>
              <a:rPr lang="ru-RU" sz="2700" b="1" dirty="0" err="1">
                <a:solidFill>
                  <a:srgbClr val="FF0000"/>
                </a:solidFill>
              </a:rPr>
              <a:t>Үшінші</a:t>
            </a:r>
            <a:r>
              <a:rPr lang="ru-RU" sz="2700" b="1" dirty="0">
                <a:solidFill>
                  <a:srgbClr val="FF0000"/>
                </a:solidFill>
              </a:rPr>
              <a:t> </a:t>
            </a:r>
            <a:r>
              <a:rPr lang="ru-RU" sz="2700" b="1" dirty="0" err="1">
                <a:solidFill>
                  <a:srgbClr val="FF0000"/>
                </a:solidFill>
              </a:rPr>
              <a:t>кезеңде</a:t>
            </a:r>
            <a:r>
              <a:rPr lang="ru-RU" sz="2700" b="1" dirty="0">
                <a:solidFill>
                  <a:srgbClr val="FF0000"/>
                </a:solidFill>
              </a:rPr>
              <a:t> </a:t>
            </a:r>
            <a:r>
              <a:rPr lang="ru-RU" sz="2700" b="1" dirty="0" err="1">
                <a:solidFill>
                  <a:srgbClr val="FF0000"/>
                </a:solidFill>
              </a:rPr>
              <a:t>алғашқы</a:t>
            </a:r>
            <a:r>
              <a:rPr lang="ru-RU" sz="2700" b="1" dirty="0">
                <a:solidFill>
                  <a:srgbClr val="FF0000"/>
                </a:solidFill>
              </a:rPr>
              <a:t> </a:t>
            </a:r>
            <a:r>
              <a:rPr lang="ru-RU" sz="2700" b="1" dirty="0" err="1">
                <a:solidFill>
                  <a:srgbClr val="FF0000"/>
                </a:solidFill>
              </a:rPr>
              <a:t>екі</a:t>
            </a:r>
            <a:r>
              <a:rPr lang="ru-RU" sz="2700" b="1" dirty="0">
                <a:solidFill>
                  <a:srgbClr val="FF0000"/>
                </a:solidFill>
              </a:rPr>
              <a:t> </a:t>
            </a:r>
            <a:r>
              <a:rPr lang="ru-RU" sz="2700" b="1" dirty="0" err="1">
                <a:solidFill>
                  <a:srgbClr val="FF0000"/>
                </a:solidFill>
              </a:rPr>
              <a:t>позицияны</a:t>
            </a:r>
            <a:r>
              <a:rPr lang="ru-RU" sz="2700" b="1" dirty="0">
                <a:solidFill>
                  <a:srgbClr val="FF0000"/>
                </a:solidFill>
              </a:rPr>
              <a:t> </a:t>
            </a:r>
            <a:r>
              <a:rPr lang="ru-RU" sz="2700" b="1" dirty="0" err="1">
                <a:solidFill>
                  <a:srgbClr val="FF0000"/>
                </a:solidFill>
              </a:rPr>
              <a:t>іс</a:t>
            </a:r>
            <a:r>
              <a:rPr lang="ru-RU" sz="2700" b="1" dirty="0">
                <a:solidFill>
                  <a:srgbClr val="FF0000"/>
                </a:solidFill>
              </a:rPr>
              <a:t> </a:t>
            </a:r>
            <a:r>
              <a:rPr lang="ru-RU" sz="2700" b="1" dirty="0" err="1">
                <a:solidFill>
                  <a:srgbClr val="FF0000"/>
                </a:solidFill>
              </a:rPr>
              <a:t>жүзінде</a:t>
            </a:r>
            <a:r>
              <a:rPr lang="ru-RU" sz="2700" b="1" dirty="0">
                <a:solidFill>
                  <a:srgbClr val="FF0000"/>
                </a:solidFill>
              </a:rPr>
              <a:t> </a:t>
            </a:r>
            <a:r>
              <a:rPr lang="ru-RU" sz="2700" b="1" dirty="0" err="1">
                <a:solidFill>
                  <a:srgbClr val="FF0000"/>
                </a:solidFill>
              </a:rPr>
              <a:t>жүзеге</a:t>
            </a:r>
            <a:r>
              <a:rPr lang="ru-RU" sz="2700" b="1" dirty="0">
                <a:solidFill>
                  <a:srgbClr val="FF0000"/>
                </a:solidFill>
              </a:rPr>
              <a:t> </a:t>
            </a:r>
            <a:r>
              <a:rPr lang="ru-RU" sz="2700" b="1" dirty="0" err="1">
                <a:solidFill>
                  <a:srgbClr val="FF0000"/>
                </a:solidFill>
              </a:rPr>
              <a:t>асыру</a:t>
            </a:r>
            <a:r>
              <a:rPr lang="ru-RU" sz="2700" b="1" dirty="0">
                <a:solidFill>
                  <a:srgbClr val="FF0000"/>
                </a:solidFill>
              </a:rPr>
              <a:t> </a:t>
            </a:r>
            <a:r>
              <a:rPr lang="ru-RU" sz="2700" b="1" dirty="0" err="1">
                <a:solidFill>
                  <a:srgbClr val="FF0000"/>
                </a:solidFill>
              </a:rPr>
              <a:t>орындалады</a:t>
            </a:r>
            <a:r>
              <a:rPr lang="ru-RU" sz="2700" dirty="0"/>
              <a:t>, </a:t>
            </a:r>
            <a:r>
              <a:rPr lang="ru-RU" sz="2700" dirty="0" err="1"/>
              <a:t>яғни</a:t>
            </a:r>
            <a:r>
              <a:rPr lang="ru-RU" sz="2700" dirty="0"/>
              <a:t> </a:t>
            </a:r>
            <a:r>
              <a:rPr lang="ru-RU" sz="2700" dirty="0" err="1"/>
              <a:t>алдынғы</a:t>
            </a:r>
            <a:r>
              <a:rPr lang="ru-RU" sz="2700" dirty="0"/>
              <a:t> </a:t>
            </a:r>
            <a:r>
              <a:rPr lang="ru-RU" sz="2700" dirty="0" err="1"/>
              <a:t>кезеңдерде</a:t>
            </a:r>
            <a:r>
              <a:rPr lang="ru-RU" sz="2700" dirty="0"/>
              <a:t> </a:t>
            </a:r>
            <a:r>
              <a:rPr lang="ru-RU" sz="2700" dirty="0" err="1"/>
              <a:t>құрастырылған</a:t>
            </a:r>
            <a:r>
              <a:rPr lang="ru-RU" sz="2700" dirty="0"/>
              <a:t> </a:t>
            </a:r>
            <a:r>
              <a:rPr lang="ru-RU" sz="2700" dirty="0" err="1"/>
              <a:t>әдістер</a:t>
            </a:r>
            <a:r>
              <a:rPr lang="ru-RU" sz="2700" dirty="0"/>
              <a:t> мен </a:t>
            </a:r>
            <a:r>
              <a:rPr lang="ru-RU" sz="2700" dirty="0" err="1"/>
              <a:t>шаралар</a:t>
            </a:r>
            <a:r>
              <a:rPr lang="ru-RU" sz="2700" dirty="0"/>
              <a:t> </a:t>
            </a:r>
            <a:r>
              <a:rPr lang="ru-RU" sz="2700" dirty="0" err="1"/>
              <a:t>енгізіледі</a:t>
            </a:r>
            <a:r>
              <a:rPr lang="ru-RU" sz="2700" dirty="0"/>
              <a:t>. </a:t>
            </a:r>
            <a:r>
              <a:rPr lang="ru-RU" sz="2700" dirty="0" err="1"/>
              <a:t>Бұл</a:t>
            </a:r>
            <a:r>
              <a:rPr lang="ru-RU" sz="2700" dirty="0"/>
              <a:t> </a:t>
            </a:r>
            <a:r>
              <a:rPr lang="ru-RU" sz="2700" dirty="0" err="1"/>
              <a:t>кезеңде</a:t>
            </a:r>
            <a:r>
              <a:rPr lang="ru-RU" sz="2700" dirty="0"/>
              <a:t> </a:t>
            </a:r>
            <a:r>
              <a:rPr lang="ru-RU" sz="2700" dirty="0" err="1"/>
              <a:t>келесі</a:t>
            </a:r>
            <a:r>
              <a:rPr lang="ru-RU" sz="2700" dirty="0"/>
              <a:t> </a:t>
            </a:r>
            <a:r>
              <a:rPr lang="ru-RU" sz="2700" dirty="0" err="1"/>
              <a:t>операциялар</a:t>
            </a:r>
            <a:r>
              <a:rPr lang="ru-RU" sz="2700" dirty="0"/>
              <a:t> </a:t>
            </a:r>
            <a:r>
              <a:rPr lang="ru-RU" sz="2700" dirty="0" err="1"/>
              <a:t>жүзеге</a:t>
            </a:r>
            <a:r>
              <a:rPr lang="ru-RU" sz="2700" dirty="0"/>
              <a:t> </a:t>
            </a:r>
            <a:r>
              <a:rPr lang="ru-RU" sz="2700" dirty="0" err="1"/>
              <a:t>асырылады</a:t>
            </a:r>
            <a:r>
              <a:rPr lang="ru-RU" sz="2700" dirty="0"/>
              <a:t>: </a:t>
            </a:r>
            <a:br>
              <a:rPr lang="ru-RU" dirty="0"/>
            </a:br>
            <a:endParaRPr lang="ru-RU" dirty="0"/>
          </a:p>
        </p:txBody>
      </p:sp>
      <p:sp>
        <p:nvSpPr>
          <p:cNvPr id="3" name="Объект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a:bodyPr>
          <a:lstStyle/>
          <a:p>
            <a:r>
              <a:rPr lang="ru-RU" dirty="0" err="1"/>
              <a:t>қадамдарды</a:t>
            </a:r>
            <a:r>
              <a:rPr lang="ru-RU" dirty="0"/>
              <a:t> </a:t>
            </a:r>
            <a:r>
              <a:rPr lang="ru-RU" dirty="0" err="1"/>
              <a:t>заң</a:t>
            </a:r>
            <a:r>
              <a:rPr lang="ru-RU" dirty="0"/>
              <a:t> </a:t>
            </a:r>
            <a:r>
              <a:rPr lang="ru-RU" dirty="0" err="1"/>
              <a:t>және</a:t>
            </a:r>
            <a:r>
              <a:rPr lang="ru-RU" dirty="0"/>
              <a:t> </a:t>
            </a:r>
            <a:r>
              <a:rPr lang="ru-RU" dirty="0" err="1"/>
              <a:t>бухгалтерлік</a:t>
            </a:r>
            <a:r>
              <a:rPr lang="ru-RU" dirty="0"/>
              <a:t> </a:t>
            </a:r>
            <a:r>
              <a:rPr lang="ru-RU" dirty="0" err="1"/>
              <a:t>қызметтермен</a:t>
            </a:r>
            <a:r>
              <a:rPr lang="ru-RU" dirty="0"/>
              <a:t> </a:t>
            </a:r>
            <a:r>
              <a:rPr lang="ru-RU" dirty="0" err="1"/>
              <a:t>келістіру</a:t>
            </a:r>
            <a:r>
              <a:rPr lang="ru-RU" dirty="0"/>
              <a:t>; </a:t>
            </a:r>
          </a:p>
          <a:p>
            <a:r>
              <a:rPr lang="ru-RU" dirty="0" err="1"/>
              <a:t>кәсіпорынның</a:t>
            </a:r>
            <a:r>
              <a:rPr lang="ru-RU" dirty="0"/>
              <a:t> </a:t>
            </a:r>
            <a:r>
              <a:rPr lang="ru-RU" dirty="0" err="1"/>
              <a:t>басқа</a:t>
            </a:r>
            <a:r>
              <a:rPr lang="ru-RU" dirty="0"/>
              <a:t> </a:t>
            </a:r>
            <a:r>
              <a:rPr lang="ru-RU" dirty="0" err="1"/>
              <a:t>құрылымдық</a:t>
            </a:r>
            <a:r>
              <a:rPr lang="ru-RU" dirty="0"/>
              <a:t> </a:t>
            </a:r>
            <a:r>
              <a:rPr lang="ru-RU" dirty="0" err="1"/>
              <a:t>бірліктерімен</a:t>
            </a:r>
            <a:r>
              <a:rPr lang="ru-RU" dirty="0"/>
              <a:t> </a:t>
            </a:r>
            <a:r>
              <a:rPr lang="ru-RU" dirty="0" err="1"/>
              <a:t>кеңесу</a:t>
            </a:r>
            <a:r>
              <a:rPr lang="ru-RU" dirty="0"/>
              <a:t>; </a:t>
            </a:r>
          </a:p>
          <a:p>
            <a:r>
              <a:rPr lang="ru-RU" dirty="0" err="1"/>
              <a:t>қабылданатын</a:t>
            </a:r>
            <a:r>
              <a:rPr lang="ru-RU" dirty="0"/>
              <a:t> </a:t>
            </a:r>
            <a:r>
              <a:rPr lang="ru-RU" dirty="0" err="1"/>
              <a:t>шешімдердің</a:t>
            </a:r>
            <a:r>
              <a:rPr lang="ru-RU" dirty="0"/>
              <a:t> </a:t>
            </a:r>
            <a:r>
              <a:rPr lang="ru-RU" dirty="0" err="1"/>
              <a:t>жобасын</a:t>
            </a:r>
            <a:r>
              <a:rPr lang="ru-RU" dirty="0"/>
              <a:t> </a:t>
            </a:r>
            <a:r>
              <a:rPr lang="ru-RU" dirty="0" err="1"/>
              <a:t>қалыптастыру</a:t>
            </a:r>
            <a:r>
              <a:rPr lang="ru-RU" dirty="0"/>
              <a:t>; </a:t>
            </a:r>
          </a:p>
          <a:p>
            <a:r>
              <a:rPr lang="ru-RU" dirty="0" err="1"/>
              <a:t>шешімді</a:t>
            </a:r>
            <a:r>
              <a:rPr lang="ru-RU" dirty="0"/>
              <a:t> </a:t>
            </a:r>
            <a:r>
              <a:rPr lang="ru-RU" dirty="0" err="1"/>
              <a:t>бекіту</a:t>
            </a:r>
            <a:r>
              <a:rPr lang="ru-RU" dirty="0"/>
              <a:t>; </a:t>
            </a:r>
          </a:p>
          <a:p>
            <a:r>
              <a:rPr lang="ru-RU" dirty="0" err="1"/>
              <a:t>құжаттарды</a:t>
            </a:r>
            <a:r>
              <a:rPr lang="ru-RU" dirty="0"/>
              <a:t> </a:t>
            </a:r>
            <a:r>
              <a:rPr lang="ru-RU" dirty="0" err="1"/>
              <a:t>дайындау</a:t>
            </a:r>
            <a:r>
              <a:rPr lang="ru-RU" dirty="0"/>
              <a:t>; </a:t>
            </a:r>
          </a:p>
          <a:p>
            <a:r>
              <a:rPr lang="ru-RU" dirty="0" err="1"/>
              <a:t>практикалық</a:t>
            </a:r>
            <a:r>
              <a:rPr lang="ru-RU" dirty="0"/>
              <a:t> </a:t>
            </a:r>
            <a:r>
              <a:rPr lang="ru-RU" dirty="0" err="1"/>
              <a:t>іске</a:t>
            </a:r>
            <a:r>
              <a:rPr lang="ru-RU" dirty="0"/>
              <a:t> </a:t>
            </a:r>
            <a:r>
              <a:rPr lang="ru-RU" dirty="0" err="1"/>
              <a:t>асыру</a:t>
            </a:r>
            <a:r>
              <a:rPr lang="ru-RU" dirty="0"/>
              <a:t>; </a:t>
            </a:r>
          </a:p>
          <a:p>
            <a:r>
              <a:rPr lang="ru-RU" dirty="0" err="1"/>
              <a:t>іске</a:t>
            </a:r>
            <a:r>
              <a:rPr lang="ru-RU" dirty="0"/>
              <a:t> </a:t>
            </a:r>
            <a:r>
              <a:rPr lang="ru-RU" dirty="0" err="1"/>
              <a:t>асыру</a:t>
            </a:r>
            <a:r>
              <a:rPr lang="ru-RU" dirty="0"/>
              <a:t> </a:t>
            </a:r>
            <a:r>
              <a:rPr lang="ru-RU" dirty="0" err="1"/>
              <a:t>қызметіне</a:t>
            </a:r>
            <a:r>
              <a:rPr lang="ru-RU" dirty="0"/>
              <a:t> мониторинг </a:t>
            </a:r>
            <a:r>
              <a:rPr lang="ru-RU" dirty="0" err="1"/>
              <a:t>жүргізу</a:t>
            </a:r>
            <a:r>
              <a:rPr lang="ru-RU" dirty="0"/>
              <a:t>. </a:t>
            </a:r>
          </a:p>
          <a:p>
            <a:endParaRPr lang="ru-RU" dirty="0"/>
          </a:p>
        </p:txBody>
      </p:sp>
    </p:spTree>
    <p:extLst>
      <p:ext uri="{BB962C8B-B14F-4D97-AF65-F5344CB8AC3E}">
        <p14:creationId xmlns:p14="http://schemas.microsoft.com/office/powerpoint/2010/main" val="37124268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pPr algn="just"/>
            <a:r>
              <a:rPr lang="ru-RU" sz="2000" dirty="0" err="1"/>
              <a:t>Қызмет</a:t>
            </a:r>
            <a:r>
              <a:rPr lang="ru-RU" sz="2000" dirty="0"/>
              <a:t> </a:t>
            </a:r>
            <a:r>
              <a:rPr lang="ru-RU" sz="2000" dirty="0" err="1"/>
              <a:t>түріне</a:t>
            </a:r>
            <a:r>
              <a:rPr lang="ru-RU" sz="2000" dirty="0"/>
              <a:t>, </a:t>
            </a:r>
            <a:r>
              <a:rPr lang="ru-RU" sz="2000" dirty="0" err="1"/>
              <a:t>меншік</a:t>
            </a:r>
            <a:r>
              <a:rPr lang="ru-RU" sz="2000" dirty="0"/>
              <a:t> </a:t>
            </a:r>
            <a:r>
              <a:rPr lang="ru-RU" sz="2000" dirty="0" err="1"/>
              <a:t>формасына</a:t>
            </a:r>
            <a:r>
              <a:rPr lang="ru-RU" sz="2000" dirty="0"/>
              <a:t> </a:t>
            </a:r>
            <a:r>
              <a:rPr lang="ru-RU" sz="2000" dirty="0" err="1"/>
              <a:t>және</a:t>
            </a:r>
            <a:r>
              <a:rPr lang="ru-RU" sz="2000" dirty="0"/>
              <a:t> </a:t>
            </a:r>
            <a:r>
              <a:rPr lang="ru-RU" sz="2000" dirty="0" err="1"/>
              <a:t>қолданылатын</a:t>
            </a:r>
            <a:r>
              <a:rPr lang="ru-RU" sz="2000" dirty="0"/>
              <a:t> </a:t>
            </a:r>
            <a:r>
              <a:rPr lang="ru-RU" sz="2000" dirty="0" err="1"/>
              <a:t>салық</a:t>
            </a:r>
            <a:r>
              <a:rPr lang="ru-RU" sz="2000" dirty="0"/>
              <a:t> </a:t>
            </a:r>
            <a:r>
              <a:rPr lang="ru-RU" sz="2000" dirty="0" err="1"/>
              <a:t>режиміне</a:t>
            </a:r>
            <a:r>
              <a:rPr lang="ru-RU" sz="2000" dirty="0"/>
              <a:t> </a:t>
            </a:r>
            <a:r>
              <a:rPr lang="ru-RU" sz="2000" dirty="0" err="1"/>
              <a:t>қарамастан</a:t>
            </a:r>
            <a:r>
              <a:rPr lang="ru-RU" sz="2000" dirty="0"/>
              <a:t> </a:t>
            </a:r>
            <a:r>
              <a:rPr lang="ru-RU" sz="2000" dirty="0" err="1"/>
              <a:t>барлық</a:t>
            </a:r>
            <a:r>
              <a:rPr lang="ru-RU" sz="2000" dirty="0"/>
              <a:t> </a:t>
            </a:r>
            <a:r>
              <a:rPr lang="ru-RU" sz="2000" dirty="0" err="1"/>
              <a:t>кәсіпорындар</a:t>
            </a:r>
            <a:r>
              <a:rPr lang="ru-RU" sz="2000" dirty="0"/>
              <a:t> </a:t>
            </a:r>
            <a:r>
              <a:rPr lang="ru-RU" sz="2000" dirty="0" err="1"/>
              <a:t>өздерінің</a:t>
            </a:r>
            <a:r>
              <a:rPr lang="ru-RU" sz="2000" dirty="0"/>
              <a:t> </a:t>
            </a:r>
            <a:r>
              <a:rPr lang="ru-RU" sz="2000" dirty="0" err="1"/>
              <a:t>салықтық</a:t>
            </a:r>
            <a:r>
              <a:rPr lang="ru-RU" sz="2000" dirty="0"/>
              <a:t> </a:t>
            </a:r>
            <a:r>
              <a:rPr lang="ru-RU" sz="2000" dirty="0" err="1"/>
              <a:t>жоспарлау</a:t>
            </a:r>
            <a:r>
              <a:rPr lang="ru-RU" sz="2000" dirty="0"/>
              <a:t> </a:t>
            </a:r>
            <a:r>
              <a:rPr lang="ru-RU" sz="2000" dirty="0" err="1"/>
              <a:t>жүйесін</a:t>
            </a:r>
            <a:r>
              <a:rPr lang="ru-RU" sz="2000" dirty="0"/>
              <a:t> </a:t>
            </a:r>
            <a:r>
              <a:rPr lang="ru-RU" sz="2000" dirty="0" err="1"/>
              <a:t>құруы</a:t>
            </a:r>
            <a:r>
              <a:rPr lang="ru-RU" sz="2000" dirty="0"/>
              <a:t> </a:t>
            </a:r>
            <a:r>
              <a:rPr lang="ru-RU" sz="2000" dirty="0" err="1"/>
              <a:t>керек</a:t>
            </a:r>
            <a:r>
              <a:rPr lang="ru-RU" sz="2000" dirty="0"/>
              <a:t>. </a:t>
            </a:r>
            <a:r>
              <a:rPr lang="ru-RU" sz="2000" dirty="0" err="1"/>
              <a:t>Мұндай</a:t>
            </a:r>
            <a:r>
              <a:rPr lang="ru-RU" sz="2000" dirty="0"/>
              <a:t> </a:t>
            </a:r>
            <a:r>
              <a:rPr lang="ru-RU" sz="2000" dirty="0" err="1"/>
              <a:t>жүйені</a:t>
            </a:r>
            <a:r>
              <a:rPr lang="ru-RU" sz="2000" dirty="0"/>
              <a:t> </a:t>
            </a:r>
            <a:r>
              <a:rPr lang="ru-RU" sz="2000" dirty="0" err="1"/>
              <a:t>қалыптастыру</a:t>
            </a:r>
            <a:r>
              <a:rPr lang="ru-RU" sz="2000" dirty="0"/>
              <a:t> </a:t>
            </a:r>
            <a:r>
              <a:rPr lang="ru-RU" sz="2000" dirty="0" err="1"/>
              <a:t>кезінде</a:t>
            </a:r>
            <a:r>
              <a:rPr lang="ru-RU" sz="2000" dirty="0"/>
              <a:t> </a:t>
            </a:r>
            <a:r>
              <a:rPr lang="kk-KZ" sz="2000" dirty="0"/>
              <a:t>ішкі </a:t>
            </a:r>
            <a:r>
              <a:rPr lang="ru-RU" sz="2000" dirty="0" err="1"/>
              <a:t>салықтық</a:t>
            </a:r>
            <a:r>
              <a:rPr lang="ru-RU" sz="2000" dirty="0"/>
              <a:t> </a:t>
            </a:r>
            <a:r>
              <a:rPr lang="ru-RU" sz="2000" dirty="0" err="1"/>
              <a:t>жоспарлаудың</a:t>
            </a:r>
            <a:r>
              <a:rPr lang="ru-RU" sz="2000" dirty="0"/>
              <a:t> </a:t>
            </a:r>
            <a:r>
              <a:rPr lang="ru-RU" sz="2000" dirty="0" err="1"/>
              <a:t>негізгі</a:t>
            </a:r>
            <a:r>
              <a:rPr lang="ru-RU" sz="2000" dirty="0"/>
              <a:t> </a:t>
            </a:r>
            <a:r>
              <a:rPr lang="ru-RU" sz="2000" dirty="0" err="1"/>
              <a:t>принциптерін</a:t>
            </a:r>
            <a:r>
              <a:rPr lang="ru-RU" sz="2000" dirty="0"/>
              <a:t> </a:t>
            </a:r>
            <a:r>
              <a:rPr lang="ru-RU" sz="2000" dirty="0" err="1"/>
              <a:t>ұстану</a:t>
            </a:r>
            <a:r>
              <a:rPr lang="ru-RU" sz="2000" dirty="0"/>
              <a:t> </a:t>
            </a:r>
            <a:r>
              <a:rPr lang="ru-RU" sz="2000" dirty="0" err="1"/>
              <a:t>қажет</a:t>
            </a:r>
            <a:r>
              <a:rPr lang="ru-RU" sz="2000" dirty="0"/>
              <a:t>, </a:t>
            </a:r>
            <a:r>
              <a:rPr lang="ru-RU" sz="2000" dirty="0" err="1"/>
              <a:t>олардың</a:t>
            </a:r>
            <a:r>
              <a:rPr lang="ru-RU" sz="2000" dirty="0"/>
              <a:t> </a:t>
            </a:r>
            <a:r>
              <a:rPr lang="ru-RU" sz="2000" dirty="0" err="1"/>
              <a:t>қатарына</a:t>
            </a:r>
            <a:r>
              <a:rPr lang="ru-RU" sz="2000" dirty="0"/>
              <a:t> </a:t>
            </a:r>
            <a:r>
              <a:rPr lang="ru-RU" sz="2000" dirty="0" err="1"/>
              <a:t>келесі</a:t>
            </a:r>
            <a:r>
              <a:rPr lang="ru-RU" sz="2000" dirty="0"/>
              <a:t> </a:t>
            </a:r>
            <a:r>
              <a:rPr lang="ru-RU" sz="2000" dirty="0" err="1"/>
              <a:t>принциптер</a:t>
            </a:r>
            <a:r>
              <a:rPr lang="ru-RU" sz="2000" dirty="0"/>
              <a:t> </a:t>
            </a:r>
            <a:r>
              <a:rPr lang="ru-RU" sz="2000" dirty="0" err="1"/>
              <a:t>жатады</a:t>
            </a:r>
            <a:r>
              <a:rPr lang="ru-RU" sz="2000" dirty="0"/>
              <a:t>.</a:t>
            </a:r>
          </a:p>
        </p:txBody>
      </p:sp>
      <p:graphicFrame>
        <p:nvGraphicFramePr>
          <p:cNvPr id="4" name="Объект 3"/>
          <p:cNvGraphicFramePr>
            <a:graphicFrameLocks noGrp="1"/>
          </p:cNvGraphicFramePr>
          <p:nvPr>
            <p:ph idx="1"/>
            <p:extLst>
              <p:ext uri="{D42A27DB-BD31-4B8C-83A1-F6EECF244321}">
                <p14:modId xmlns:p14="http://schemas.microsoft.com/office/powerpoint/2010/main" val="924552286"/>
              </p:ext>
            </p:extLst>
          </p:nvPr>
        </p:nvGraphicFramePr>
        <p:xfrm>
          <a:off x="838200" y="1825625"/>
          <a:ext cx="10515600" cy="4480560"/>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20000"/>
                    </a:ext>
                  </a:extLst>
                </a:gridCol>
              </a:tblGrid>
              <a:tr h="370840">
                <a:tc>
                  <a:txBody>
                    <a:bodyPr/>
                    <a:lstStyle/>
                    <a:p>
                      <a:r>
                        <a:rPr lang="ru-RU" sz="1800" b="0" i="0" u="none" strike="noStrike" kern="1200" baseline="0" dirty="0">
                          <a:solidFill>
                            <a:schemeClr val="lt1"/>
                          </a:solidFill>
                          <a:latin typeface="+mn-lt"/>
                          <a:ea typeface="+mn-ea"/>
                          <a:cs typeface="+mn-cs"/>
                        </a:rPr>
                        <a:t>1. </a:t>
                      </a:r>
                      <a:r>
                        <a:rPr lang="ru-RU" sz="1800" b="0" i="0" u="none" strike="noStrike" kern="1200" baseline="0" dirty="0" err="1">
                          <a:solidFill>
                            <a:schemeClr val="lt1"/>
                          </a:solidFill>
                          <a:latin typeface="+mn-lt"/>
                          <a:ea typeface="+mn-ea"/>
                          <a:cs typeface="+mn-cs"/>
                        </a:rPr>
                        <a:t>Заңдылық</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принципі</a:t>
                      </a:r>
                      <a:r>
                        <a:rPr lang="ru-RU" sz="1800" b="0" i="0" u="none" strike="noStrike" kern="1200" baseline="0" dirty="0">
                          <a:solidFill>
                            <a:schemeClr val="lt1"/>
                          </a:solidFill>
                          <a:latin typeface="+mn-lt"/>
                          <a:ea typeface="+mn-ea"/>
                          <a:cs typeface="+mn-cs"/>
                        </a:rPr>
                        <a:t> – </a:t>
                      </a:r>
                      <a:r>
                        <a:rPr lang="ru-RU" sz="1800" b="0" i="0" u="none" strike="noStrike" kern="1200" baseline="0" dirty="0" err="1">
                          <a:solidFill>
                            <a:schemeClr val="lt1"/>
                          </a:solidFill>
                          <a:latin typeface="+mn-lt"/>
                          <a:ea typeface="+mn-ea"/>
                          <a:cs typeface="+mn-cs"/>
                        </a:rPr>
                        <a:t>бұл</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дегеніміз</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салықтық</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жоспарлау</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барысында</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қолданылатын</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әдістер</a:t>
                      </a:r>
                      <a:r>
                        <a:rPr lang="ru-RU" sz="1800" b="0" i="0" u="none" strike="noStrike" kern="1200" baseline="0" dirty="0">
                          <a:solidFill>
                            <a:schemeClr val="lt1"/>
                          </a:solidFill>
                          <a:latin typeface="+mn-lt"/>
                          <a:ea typeface="+mn-ea"/>
                          <a:cs typeface="+mn-cs"/>
                        </a:rPr>
                        <a:t> мен </a:t>
                      </a:r>
                      <a:r>
                        <a:rPr lang="ru-RU" sz="1800" b="0" i="0" u="none" strike="noStrike" kern="1200" baseline="0" dirty="0" err="1">
                          <a:solidFill>
                            <a:schemeClr val="lt1"/>
                          </a:solidFill>
                          <a:latin typeface="+mn-lt"/>
                          <a:ea typeface="+mn-ea"/>
                          <a:cs typeface="+mn-cs"/>
                        </a:rPr>
                        <a:t>тәсілдер</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заң</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шеңберінде</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болуы</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керек</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және</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оның</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сыртына</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шықпауы</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керек</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Заңда</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қарастырылмаған</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немесе</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өрескел</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бұзатын</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әдістерді</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қолдану</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салық</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органдарының</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санкцияларына</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алып</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келеді</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Сондықтан</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корпоративті</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табыс</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салығын</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оңтайландыру</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барысында</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ешқандай</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мәлімет</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жіберілмей</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егжей-тегжейлі</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ойластырылуы</a:t>
                      </a:r>
                      <a:r>
                        <a:rPr lang="ru-RU" sz="1800" b="0" i="0" u="none" strike="noStrike" kern="1200" baseline="0" dirty="0">
                          <a:solidFill>
                            <a:schemeClr val="lt1"/>
                          </a:solidFill>
                          <a:latin typeface="+mn-lt"/>
                          <a:ea typeface="+mn-ea"/>
                          <a:cs typeface="+mn-cs"/>
                        </a:rPr>
                        <a:t> </a:t>
                      </a:r>
                      <a:r>
                        <a:rPr lang="ru-RU" sz="1800" b="0" i="0" u="none" strike="noStrike" kern="1200" baseline="0" dirty="0" err="1">
                          <a:solidFill>
                            <a:schemeClr val="lt1"/>
                          </a:solidFill>
                          <a:latin typeface="+mn-lt"/>
                          <a:ea typeface="+mn-ea"/>
                          <a:cs typeface="+mn-cs"/>
                        </a:rPr>
                        <a:t>керек</a:t>
                      </a:r>
                      <a:r>
                        <a:rPr lang="ru-RU" sz="1800" b="0" i="0" u="none" strike="noStrike" kern="1200" baseline="0" dirty="0">
                          <a:solidFill>
                            <a:schemeClr val="lt1"/>
                          </a:solidFill>
                          <a:latin typeface="+mn-lt"/>
                          <a:ea typeface="+mn-ea"/>
                          <a:cs typeface="+mn-cs"/>
                        </a:rPr>
                        <a:t>. </a:t>
                      </a:r>
                      <a:endParaRPr lang="ru-RU" dirty="0"/>
                    </a:p>
                  </a:txBody>
                  <a:tcPr/>
                </a:tc>
                <a:extLst>
                  <a:ext uri="{0D108BD9-81ED-4DB2-BD59-A6C34878D82A}">
                    <a16:rowId xmlns:a16="http://schemas.microsoft.com/office/drawing/2014/main" val="10000"/>
                  </a:ext>
                </a:extLst>
              </a:tr>
              <a:tr h="370840">
                <a:tc>
                  <a:txBody>
                    <a:bodyPr/>
                    <a:lstStyle/>
                    <a:p>
                      <a:r>
                        <a:rPr lang="ru-RU" sz="1800" b="0" i="0" u="none" strike="noStrike" kern="1200" baseline="0" dirty="0">
                          <a:solidFill>
                            <a:schemeClr val="dk1"/>
                          </a:solidFill>
                          <a:latin typeface="+mn-lt"/>
                          <a:ea typeface="+mn-ea"/>
                          <a:cs typeface="+mn-cs"/>
                        </a:rPr>
                        <a:t>2. </a:t>
                      </a:r>
                      <a:r>
                        <a:rPr lang="ru-RU" sz="1800" b="0" i="0" u="none" strike="noStrike" kern="1200" baseline="0" dirty="0" err="1">
                          <a:solidFill>
                            <a:schemeClr val="dk1"/>
                          </a:solidFill>
                          <a:latin typeface="+mn-lt"/>
                          <a:ea typeface="+mn-ea"/>
                          <a:cs typeface="+mn-cs"/>
                        </a:rPr>
                        <a:t>Шығындар</a:t>
                      </a:r>
                      <a:r>
                        <a:rPr lang="ru-RU" sz="1800" b="0" i="0" u="none" strike="noStrike" kern="1200" baseline="0" dirty="0">
                          <a:solidFill>
                            <a:schemeClr val="dk1"/>
                          </a:solidFill>
                          <a:latin typeface="+mn-lt"/>
                          <a:ea typeface="+mn-ea"/>
                          <a:cs typeface="+mn-cs"/>
                        </a:rPr>
                        <a:t> мен </a:t>
                      </a:r>
                      <a:r>
                        <a:rPr lang="ru-RU" sz="1800" b="0" i="0" u="none" strike="noStrike" kern="1200" baseline="0" dirty="0" err="1">
                          <a:solidFill>
                            <a:schemeClr val="dk1"/>
                          </a:solidFill>
                          <a:latin typeface="+mn-lt"/>
                          <a:ea typeface="+mn-ea"/>
                          <a:cs typeface="+mn-cs"/>
                        </a:rPr>
                        <a:t>үнемдеуді</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кешенді</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талдау</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принципі</a:t>
                      </a:r>
                      <a:r>
                        <a:rPr lang="ru-RU" sz="1800" b="0" i="0" u="none" strike="noStrike" kern="1200" baseline="0" dirty="0">
                          <a:solidFill>
                            <a:schemeClr val="dk1"/>
                          </a:solidFill>
                          <a:latin typeface="+mn-lt"/>
                          <a:ea typeface="+mn-ea"/>
                          <a:cs typeface="+mn-cs"/>
                        </a:rPr>
                        <a:t> – </a:t>
                      </a:r>
                      <a:r>
                        <a:rPr lang="ru-RU" sz="1800" b="0" i="0" u="none" strike="noStrike" kern="1200" baseline="0" dirty="0" err="1">
                          <a:solidFill>
                            <a:schemeClr val="dk1"/>
                          </a:solidFill>
                          <a:latin typeface="+mn-lt"/>
                          <a:ea typeface="+mn-ea"/>
                          <a:cs typeface="+mn-cs"/>
                        </a:rPr>
                        <a:t>салықты</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жоспарлаудың</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әдісін</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қолданған</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кезде</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кәсіпорын</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алуы</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мүмкін</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барлық</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шығындар</a:t>
                      </a:r>
                      <a:r>
                        <a:rPr lang="ru-RU" sz="1800" b="0" i="0" u="none" strike="noStrike" kern="1200" baseline="0" dirty="0">
                          <a:solidFill>
                            <a:schemeClr val="dk1"/>
                          </a:solidFill>
                          <a:latin typeface="+mn-lt"/>
                          <a:ea typeface="+mn-ea"/>
                          <a:cs typeface="+mn-cs"/>
                        </a:rPr>
                        <a:t> мен </a:t>
                      </a:r>
                      <a:r>
                        <a:rPr lang="ru-RU" sz="1800" b="0" i="0" u="none" strike="noStrike" kern="1200" baseline="0" dirty="0" err="1">
                          <a:solidFill>
                            <a:schemeClr val="dk1"/>
                          </a:solidFill>
                          <a:latin typeface="+mn-lt"/>
                          <a:ea typeface="+mn-ea"/>
                          <a:cs typeface="+mn-cs"/>
                        </a:rPr>
                        <a:t>жеңілдіктерді</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есептеу</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қажет</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Мұндай</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талдаудың</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негізгі</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компоненті</a:t>
                      </a:r>
                      <a:r>
                        <a:rPr lang="ru-RU" sz="1800" b="0" i="0" u="none" strike="noStrike" kern="1200" baseline="0" dirty="0">
                          <a:solidFill>
                            <a:schemeClr val="dk1"/>
                          </a:solidFill>
                          <a:latin typeface="+mn-lt"/>
                          <a:ea typeface="+mn-ea"/>
                          <a:cs typeface="+mn-cs"/>
                        </a:rPr>
                        <a:t> – </a:t>
                      </a:r>
                      <a:r>
                        <a:rPr lang="ru-RU" sz="1800" b="0" i="0" u="none" strike="noStrike" kern="1200" baseline="0" dirty="0" err="1">
                          <a:solidFill>
                            <a:schemeClr val="dk1"/>
                          </a:solidFill>
                          <a:latin typeface="+mn-lt"/>
                          <a:ea typeface="+mn-ea"/>
                          <a:cs typeface="+mn-cs"/>
                        </a:rPr>
                        <a:t>бұл</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әдісті</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қолданған</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кезде</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алынатын</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пайда</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залалдың</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орнын</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жабатындығын</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есептеу</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Салыққа</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байланысты</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қызметкерлердің</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әдістерді</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түсінуі</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өте</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маңызды</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өйткені</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олар</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әдіс-тәсілдерді</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дұрыс</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түсінбей</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қателік</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жіберуі</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мүмкін</a:t>
                      </a:r>
                      <a:r>
                        <a:rPr lang="ru-RU" sz="1800" b="0" i="0" u="none" strike="noStrike" kern="1200" baseline="0" dirty="0">
                          <a:solidFill>
                            <a:schemeClr val="dk1"/>
                          </a:solidFill>
                          <a:latin typeface="+mn-lt"/>
                          <a:ea typeface="+mn-ea"/>
                          <a:cs typeface="+mn-cs"/>
                        </a:rPr>
                        <a:t>. </a:t>
                      </a:r>
                      <a:endParaRPr lang="ru-RU" dirty="0"/>
                    </a:p>
                  </a:txBody>
                  <a:tcPr/>
                </a:tc>
                <a:extLst>
                  <a:ext uri="{0D108BD9-81ED-4DB2-BD59-A6C34878D82A}">
                    <a16:rowId xmlns:a16="http://schemas.microsoft.com/office/drawing/2014/main" val="10001"/>
                  </a:ext>
                </a:extLst>
              </a:tr>
              <a:tr h="370840">
                <a:tc>
                  <a:txBody>
                    <a:bodyPr/>
                    <a:lstStyle/>
                    <a:p>
                      <a:r>
                        <a:rPr lang="ru-RU" sz="1800" b="0" i="0" u="none" strike="noStrike" kern="1200" baseline="0" dirty="0">
                          <a:solidFill>
                            <a:schemeClr val="dk1"/>
                          </a:solidFill>
                          <a:latin typeface="+mn-lt"/>
                          <a:ea typeface="+mn-ea"/>
                          <a:cs typeface="+mn-cs"/>
                        </a:rPr>
                        <a:t>3. </a:t>
                      </a:r>
                      <a:r>
                        <a:rPr lang="ru-RU" sz="1800" b="0" i="0" u="none" strike="noStrike" kern="1200" baseline="0" dirty="0" err="1">
                          <a:solidFill>
                            <a:schemeClr val="dk1"/>
                          </a:solidFill>
                          <a:latin typeface="+mn-lt"/>
                          <a:ea typeface="+mn-ea"/>
                          <a:cs typeface="+mn-cs"/>
                        </a:rPr>
                        <a:t>Құпиялылық</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принципі</a:t>
                      </a:r>
                      <a:r>
                        <a:rPr lang="ru-RU" sz="1800" b="0" i="0" u="none" strike="noStrike" kern="1200" baseline="0" dirty="0">
                          <a:solidFill>
                            <a:schemeClr val="dk1"/>
                          </a:solidFill>
                          <a:latin typeface="+mn-lt"/>
                          <a:ea typeface="+mn-ea"/>
                          <a:cs typeface="+mn-cs"/>
                        </a:rPr>
                        <a:t> – </a:t>
                      </a:r>
                      <a:r>
                        <a:rPr lang="ru-RU" sz="1800" b="0" i="0" u="none" strike="noStrike" kern="1200" baseline="0" dirty="0" err="1">
                          <a:solidFill>
                            <a:schemeClr val="dk1"/>
                          </a:solidFill>
                          <a:latin typeface="+mn-lt"/>
                          <a:ea typeface="+mn-ea"/>
                          <a:cs typeface="+mn-cs"/>
                        </a:rPr>
                        <a:t>қолданылатын</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салықтық</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оңтайландыру</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әдістері</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құпия</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болуы</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керек</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дегенді</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білдіреді</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өйткені</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кәсіпорын</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жүргізген</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оңтайландыруға</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қатысты</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ақпаратты</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тарату</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кәсіпорынға</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кері</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әсер</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ету</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мүмкін</a:t>
                      </a:r>
                      <a:r>
                        <a:rPr lang="ru-RU" sz="1800" b="0" i="0" u="none" strike="noStrike" kern="1200" baseline="0" dirty="0">
                          <a:solidFill>
                            <a:schemeClr val="dk1"/>
                          </a:solidFill>
                          <a:latin typeface="+mn-lt"/>
                          <a:ea typeface="+mn-ea"/>
                          <a:cs typeface="+mn-cs"/>
                        </a:rPr>
                        <a:t>. </a:t>
                      </a:r>
                      <a:endParaRPr lang="ru-RU" dirty="0"/>
                    </a:p>
                  </a:txBody>
                  <a:tcPr/>
                </a:tc>
                <a:extLst>
                  <a:ext uri="{0D108BD9-81ED-4DB2-BD59-A6C34878D82A}">
                    <a16:rowId xmlns:a16="http://schemas.microsoft.com/office/drawing/2014/main" val="10002"/>
                  </a:ext>
                </a:extLst>
              </a:tr>
              <a:tr h="370840">
                <a:tc>
                  <a:txBody>
                    <a:bodyPr/>
                    <a:lstStyle/>
                    <a:p>
                      <a:r>
                        <a:rPr lang="ru-RU" sz="1800" b="0" i="0" u="none" strike="noStrike" kern="1200" baseline="0" dirty="0">
                          <a:solidFill>
                            <a:schemeClr val="dk1"/>
                          </a:solidFill>
                          <a:latin typeface="+mn-lt"/>
                          <a:ea typeface="+mn-ea"/>
                          <a:cs typeface="+mn-cs"/>
                        </a:rPr>
                        <a:t>4. </a:t>
                      </a:r>
                      <a:r>
                        <a:rPr lang="ru-RU" sz="1800" b="0" i="0" u="none" strike="noStrike" kern="1200" baseline="0" dirty="0" err="1">
                          <a:solidFill>
                            <a:schemeClr val="dk1"/>
                          </a:solidFill>
                          <a:latin typeface="+mn-lt"/>
                          <a:ea typeface="+mn-ea"/>
                          <a:cs typeface="+mn-cs"/>
                        </a:rPr>
                        <a:t>Салықты</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оңтайландырудың</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күрделілігі</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принципі</a:t>
                      </a:r>
                      <a:r>
                        <a:rPr lang="ru-RU" sz="1800" b="0" i="0" u="none" strike="noStrike" kern="1200" baseline="0" dirty="0">
                          <a:solidFill>
                            <a:schemeClr val="dk1"/>
                          </a:solidFill>
                          <a:latin typeface="+mn-lt"/>
                          <a:ea typeface="+mn-ea"/>
                          <a:cs typeface="+mn-cs"/>
                        </a:rPr>
                        <a:t> – </a:t>
                      </a:r>
                      <a:r>
                        <a:rPr lang="ru-RU" sz="1800" b="0" i="0" u="none" strike="noStrike" kern="1200" baseline="0" dirty="0" err="1">
                          <a:solidFill>
                            <a:schemeClr val="dk1"/>
                          </a:solidFill>
                          <a:latin typeface="+mn-lt"/>
                          <a:ea typeface="+mn-ea"/>
                          <a:cs typeface="+mn-cs"/>
                        </a:rPr>
                        <a:t>мүмкін</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салық</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төлемдерін</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азайту</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үшін</a:t>
                      </a:r>
                      <a:r>
                        <a:rPr lang="ru-RU" sz="1800" b="0" i="0" u="none" strike="noStrike" kern="1200" baseline="0" dirty="0">
                          <a:solidFill>
                            <a:schemeClr val="dk1"/>
                          </a:solidFill>
                          <a:latin typeface="+mn-lt"/>
                          <a:ea typeface="+mn-ea"/>
                          <a:cs typeface="+mn-cs"/>
                        </a:rPr>
                        <a:t> компания </a:t>
                      </a:r>
                      <a:r>
                        <a:rPr lang="ru-RU" sz="1800" b="0" i="0" u="none" strike="noStrike" kern="1200" baseline="0" dirty="0" err="1">
                          <a:solidFill>
                            <a:schemeClr val="dk1"/>
                          </a:solidFill>
                          <a:latin typeface="+mn-lt"/>
                          <a:ea typeface="+mn-ea"/>
                          <a:cs typeface="+mn-cs"/>
                        </a:rPr>
                        <a:t>әр</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түрлі</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әдістерді</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қолдануы</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керек</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дегенді</a:t>
                      </a:r>
                      <a:r>
                        <a:rPr lang="ru-RU" sz="1800" b="0" i="0" u="none" strike="noStrike" kern="1200" baseline="0" dirty="0">
                          <a:solidFill>
                            <a:schemeClr val="dk1"/>
                          </a:solidFill>
                          <a:latin typeface="+mn-lt"/>
                          <a:ea typeface="+mn-ea"/>
                          <a:cs typeface="+mn-cs"/>
                        </a:rPr>
                        <a:t> </a:t>
                      </a:r>
                      <a:r>
                        <a:rPr lang="ru-RU" sz="1800" b="0" i="0" u="none" strike="noStrike" kern="1200" baseline="0" dirty="0" err="1">
                          <a:solidFill>
                            <a:schemeClr val="dk1"/>
                          </a:solidFill>
                          <a:latin typeface="+mn-lt"/>
                          <a:ea typeface="+mn-ea"/>
                          <a:cs typeface="+mn-cs"/>
                        </a:rPr>
                        <a:t>білдіреді</a:t>
                      </a:r>
                      <a:r>
                        <a:rPr lang="ru-RU" sz="1800" b="0" i="0" u="none" strike="noStrike" kern="1200" baseline="0" dirty="0">
                          <a:solidFill>
                            <a:schemeClr val="dk1"/>
                          </a:solidFill>
                          <a:latin typeface="+mn-lt"/>
                          <a:ea typeface="+mn-ea"/>
                          <a:cs typeface="+mn-cs"/>
                        </a:rPr>
                        <a:t>. </a:t>
                      </a:r>
                      <a:endParaRPr lang="ru-RU"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6135995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942239"/>
          </a:xfrm>
        </p:spPr>
        <p:style>
          <a:lnRef idx="1">
            <a:schemeClr val="accent1"/>
          </a:lnRef>
          <a:fillRef idx="2">
            <a:schemeClr val="accent1"/>
          </a:fillRef>
          <a:effectRef idx="1">
            <a:schemeClr val="accent1"/>
          </a:effectRef>
          <a:fontRef idx="minor">
            <a:schemeClr val="dk1"/>
          </a:fontRef>
        </p:style>
        <p:txBody>
          <a:bodyPr>
            <a:noAutofit/>
          </a:bodyPr>
          <a:lstStyle/>
          <a:p>
            <a:pPr algn="just"/>
            <a:r>
              <a:rPr lang="ru-RU" sz="2400" dirty="0" err="1"/>
              <a:t>Салықтық</a:t>
            </a:r>
            <a:r>
              <a:rPr lang="ru-RU" sz="2400" dirty="0"/>
              <a:t> </a:t>
            </a:r>
            <a:r>
              <a:rPr lang="ru-RU" sz="2400" dirty="0" err="1"/>
              <a:t>жоспарлау</a:t>
            </a:r>
            <a:r>
              <a:rPr lang="ru-RU" sz="2400" dirty="0"/>
              <a:t> </a:t>
            </a:r>
            <a:r>
              <a:rPr lang="ru-RU" sz="2400" dirty="0" err="1"/>
              <a:t>процестеріне</a:t>
            </a:r>
            <a:r>
              <a:rPr lang="ru-RU" sz="2400" dirty="0"/>
              <a:t> </a:t>
            </a:r>
            <a:r>
              <a:rPr lang="ru-RU" sz="2400" dirty="0" err="1"/>
              <a:t>байланысты</a:t>
            </a:r>
            <a:r>
              <a:rPr lang="ru-RU" sz="2400" dirty="0"/>
              <a:t> </a:t>
            </a:r>
            <a:r>
              <a:rPr lang="ru-RU" sz="2400" dirty="0" err="1"/>
              <a:t>мәселелерді</a:t>
            </a:r>
            <a:r>
              <a:rPr lang="ru-RU" sz="2400" dirty="0"/>
              <a:t> </a:t>
            </a:r>
            <a:r>
              <a:rPr lang="ru-RU" sz="2400" dirty="0" err="1"/>
              <a:t>тиімді</a:t>
            </a:r>
            <a:r>
              <a:rPr lang="ru-RU" sz="2400" dirty="0"/>
              <a:t> </a:t>
            </a:r>
            <a:r>
              <a:rPr lang="ru-RU" sz="2400" dirty="0" err="1"/>
              <a:t>шешу</a:t>
            </a:r>
            <a:r>
              <a:rPr lang="ru-RU" sz="2400" dirty="0"/>
              <a:t> </a:t>
            </a:r>
            <a:r>
              <a:rPr lang="ru-RU" sz="2400" dirty="0" err="1"/>
              <a:t>үшін</a:t>
            </a:r>
            <a:r>
              <a:rPr lang="ru-RU" sz="2400" dirty="0"/>
              <a:t> </a:t>
            </a:r>
            <a:r>
              <a:rPr lang="ru-RU" sz="2400" dirty="0" err="1"/>
              <a:t>кәсіпорынның</a:t>
            </a:r>
            <a:r>
              <a:rPr lang="ru-RU" sz="2400" dirty="0"/>
              <a:t> </a:t>
            </a:r>
            <a:r>
              <a:rPr lang="ru-RU" sz="2400" dirty="0" err="1"/>
              <a:t>салық</a:t>
            </a:r>
            <a:r>
              <a:rPr lang="ru-RU" sz="2400" dirty="0"/>
              <a:t> </a:t>
            </a:r>
            <a:r>
              <a:rPr lang="ru-RU" sz="2400" dirty="0" err="1"/>
              <a:t>саясатын</a:t>
            </a:r>
            <a:r>
              <a:rPr lang="ru-RU" sz="2400" dirty="0"/>
              <a:t> </a:t>
            </a:r>
            <a:r>
              <a:rPr lang="ru-RU" sz="2400" dirty="0" err="1"/>
              <a:t>әзірлеу</a:t>
            </a:r>
            <a:r>
              <a:rPr lang="ru-RU" sz="2400" dirty="0"/>
              <a:t> </a:t>
            </a:r>
            <a:r>
              <a:rPr lang="ru-RU" sz="2400" dirty="0" err="1"/>
              <a:t>және</a:t>
            </a:r>
            <a:r>
              <a:rPr lang="ru-RU" sz="2400" dirty="0"/>
              <a:t> </a:t>
            </a:r>
            <a:r>
              <a:rPr lang="ru-RU" sz="2400" dirty="0" err="1"/>
              <a:t>ұйымдастыру</a:t>
            </a:r>
            <a:r>
              <a:rPr lang="ru-RU" sz="2400" dirty="0"/>
              <a:t> </a:t>
            </a:r>
            <a:r>
              <a:rPr lang="ru-RU" sz="2400" dirty="0" err="1"/>
              <a:t>қажет</a:t>
            </a:r>
            <a:r>
              <a:rPr lang="ru-RU" sz="2400" dirty="0"/>
              <a:t>. </a:t>
            </a:r>
            <a:r>
              <a:rPr lang="ru-RU" sz="2400" dirty="0" err="1"/>
              <a:t>Кәсіпорынның</a:t>
            </a:r>
            <a:r>
              <a:rPr lang="ru-RU" sz="2400" dirty="0"/>
              <a:t> </a:t>
            </a:r>
            <a:r>
              <a:rPr lang="ru-RU" sz="2400" dirty="0" err="1"/>
              <a:t>салықтық</a:t>
            </a:r>
            <a:r>
              <a:rPr lang="ru-RU" sz="2400" dirty="0"/>
              <a:t> </a:t>
            </a:r>
            <a:r>
              <a:rPr lang="ru-RU" sz="2400" dirty="0" err="1"/>
              <a:t>жоспарлау</a:t>
            </a:r>
            <a:r>
              <a:rPr lang="ru-RU" sz="2400" dirty="0"/>
              <a:t> </a:t>
            </a:r>
            <a:r>
              <a:rPr lang="ru-RU" sz="2400" dirty="0" err="1"/>
              <a:t>жүйесін</a:t>
            </a:r>
            <a:r>
              <a:rPr lang="ru-RU" sz="2400" dirty="0"/>
              <a:t> </a:t>
            </a:r>
            <a:r>
              <a:rPr lang="ru-RU" sz="2400" dirty="0" err="1"/>
              <a:t>құрайтын</a:t>
            </a:r>
            <a:r>
              <a:rPr lang="ru-RU" sz="2400" dirty="0"/>
              <a:t> </a:t>
            </a:r>
            <a:r>
              <a:rPr lang="ru-RU" sz="2400" dirty="0" err="1"/>
              <a:t>барлық</a:t>
            </a:r>
            <a:r>
              <a:rPr lang="ru-RU" sz="2400" dirty="0"/>
              <a:t> </a:t>
            </a:r>
            <a:r>
              <a:rPr lang="ru-RU" sz="2400" dirty="0" err="1"/>
              <a:t>маңызды</a:t>
            </a:r>
            <a:r>
              <a:rPr lang="ru-RU" sz="2400" dirty="0"/>
              <a:t> </a:t>
            </a:r>
            <a:r>
              <a:rPr lang="ru-RU" sz="2400" dirty="0" err="1"/>
              <a:t>элементтерін</a:t>
            </a:r>
            <a:r>
              <a:rPr lang="ru-RU" sz="2400" dirty="0"/>
              <a:t> </a:t>
            </a:r>
            <a:r>
              <a:rPr lang="ru-RU" sz="2400" dirty="0" err="1"/>
              <a:t>ескеру</a:t>
            </a:r>
            <a:r>
              <a:rPr lang="ru-RU" sz="2400" dirty="0"/>
              <a:t> </a:t>
            </a:r>
            <a:r>
              <a:rPr lang="ru-RU" sz="2400" dirty="0" err="1"/>
              <a:t>қажет</a:t>
            </a:r>
            <a:r>
              <a:rPr lang="ru-RU" sz="2400" dirty="0"/>
              <a:t>.</a:t>
            </a:r>
          </a:p>
        </p:txBody>
      </p:sp>
      <p:sp>
        <p:nvSpPr>
          <p:cNvPr id="3" name="Объект 2"/>
          <p:cNvSpPr>
            <a:spLocks noGrp="1"/>
          </p:cNvSpPr>
          <p:nvPr>
            <p:ph idx="1"/>
          </p:nvPr>
        </p:nvSpPr>
        <p:spPr>
          <a:xfrm>
            <a:off x="838200" y="2700471"/>
            <a:ext cx="10515600" cy="3476492"/>
          </a:xfrm>
        </p:spPr>
        <p:style>
          <a:lnRef idx="1">
            <a:schemeClr val="accent1"/>
          </a:lnRef>
          <a:fillRef idx="2">
            <a:schemeClr val="accent1"/>
          </a:fillRef>
          <a:effectRef idx="1">
            <a:schemeClr val="accent1"/>
          </a:effectRef>
          <a:fontRef idx="minor">
            <a:schemeClr val="dk1"/>
          </a:fontRef>
        </p:style>
        <p:txBody>
          <a:bodyPr/>
          <a:lstStyle/>
          <a:p>
            <a:r>
              <a:rPr lang="ru-RU" dirty="0" err="1"/>
              <a:t>Оның</a:t>
            </a:r>
            <a:r>
              <a:rPr lang="ru-RU" dirty="0"/>
              <a:t> </a:t>
            </a:r>
            <a:r>
              <a:rPr lang="ru-RU" dirty="0" err="1"/>
              <a:t>ішіне</a:t>
            </a:r>
            <a:r>
              <a:rPr lang="ru-RU" dirty="0"/>
              <a:t> </a:t>
            </a:r>
            <a:r>
              <a:rPr lang="ru-RU" dirty="0" err="1"/>
              <a:t>салықтық</a:t>
            </a:r>
            <a:r>
              <a:rPr lang="ru-RU" dirty="0"/>
              <a:t> </a:t>
            </a:r>
            <a:r>
              <a:rPr lang="ru-RU" dirty="0" err="1"/>
              <a:t>есепке</a:t>
            </a:r>
            <a:r>
              <a:rPr lang="ru-RU" dirty="0"/>
              <a:t> </a:t>
            </a:r>
            <a:r>
              <a:rPr lang="ru-RU" dirty="0" err="1"/>
              <a:t>алу</a:t>
            </a:r>
            <a:r>
              <a:rPr lang="ru-RU" dirty="0"/>
              <a:t> мен </a:t>
            </a:r>
            <a:r>
              <a:rPr lang="ru-RU" dirty="0" err="1"/>
              <a:t>жоспарлаудың</a:t>
            </a:r>
            <a:r>
              <a:rPr lang="ru-RU" dirty="0"/>
              <a:t> </a:t>
            </a:r>
            <a:r>
              <a:rPr lang="ru-RU" dirty="0" err="1"/>
              <a:t>формалары</a:t>
            </a:r>
            <a:r>
              <a:rPr lang="ru-RU" dirty="0"/>
              <a:t> мен </a:t>
            </a:r>
            <a:r>
              <a:rPr lang="ru-RU" dirty="0" err="1"/>
              <a:t>құралдары</a:t>
            </a:r>
            <a:r>
              <a:rPr lang="ru-RU" dirty="0"/>
              <a:t>, </a:t>
            </a:r>
            <a:r>
              <a:rPr lang="ru-RU" dirty="0" err="1"/>
              <a:t>есеп</a:t>
            </a:r>
            <a:r>
              <a:rPr lang="ru-RU" dirty="0"/>
              <a:t> </a:t>
            </a:r>
            <a:r>
              <a:rPr lang="ru-RU" dirty="0" err="1"/>
              <a:t>саясаты</a:t>
            </a:r>
            <a:r>
              <a:rPr lang="ru-RU" dirty="0"/>
              <a:t> мен </a:t>
            </a:r>
            <a:r>
              <a:rPr lang="ru-RU" dirty="0" err="1"/>
              <a:t>бухгалтерлік</a:t>
            </a:r>
            <a:r>
              <a:rPr lang="ru-RU" dirty="0"/>
              <a:t> </a:t>
            </a:r>
            <a:r>
              <a:rPr lang="ru-RU" dirty="0" err="1"/>
              <a:t>есеп</a:t>
            </a:r>
            <a:r>
              <a:rPr lang="ru-RU" dirty="0"/>
              <a:t> </a:t>
            </a:r>
            <a:r>
              <a:rPr lang="ru-RU" dirty="0" err="1"/>
              <a:t>арасындағы</a:t>
            </a:r>
            <a:r>
              <a:rPr lang="ru-RU" dirty="0"/>
              <a:t> </a:t>
            </a:r>
            <a:r>
              <a:rPr lang="ru-RU" dirty="0" err="1"/>
              <a:t>элементтерді</a:t>
            </a:r>
            <a:r>
              <a:rPr lang="ru-RU" dirty="0"/>
              <a:t> </a:t>
            </a:r>
            <a:r>
              <a:rPr lang="ru-RU" dirty="0" err="1"/>
              <a:t>байланыстыру</a:t>
            </a:r>
            <a:r>
              <a:rPr lang="ru-RU" dirty="0"/>
              <a:t> </a:t>
            </a:r>
            <a:r>
              <a:rPr lang="ru-RU" dirty="0" err="1"/>
              <a:t>және</a:t>
            </a:r>
            <a:r>
              <a:rPr lang="ru-RU" dirty="0"/>
              <a:t> </a:t>
            </a:r>
            <a:r>
              <a:rPr lang="ru-RU" dirty="0" err="1"/>
              <a:t>т.б</a:t>
            </a:r>
            <a:r>
              <a:rPr lang="ru-RU" dirty="0"/>
              <a:t>. </a:t>
            </a:r>
            <a:r>
              <a:rPr lang="ru-RU" dirty="0" err="1"/>
              <a:t>элементтерді</a:t>
            </a:r>
            <a:r>
              <a:rPr lang="ru-RU" dirty="0"/>
              <a:t> </a:t>
            </a:r>
            <a:r>
              <a:rPr lang="ru-RU" dirty="0" err="1"/>
              <a:t>анықтау</a:t>
            </a:r>
            <a:r>
              <a:rPr lang="ru-RU" dirty="0"/>
              <a:t> </a:t>
            </a:r>
            <a:r>
              <a:rPr lang="ru-RU" dirty="0" err="1"/>
              <a:t>іс</a:t>
            </a:r>
            <a:r>
              <a:rPr lang="ru-RU" dirty="0"/>
              <a:t> </a:t>
            </a:r>
            <a:r>
              <a:rPr lang="ru-RU" dirty="0" err="1"/>
              <a:t>шараларын</a:t>
            </a:r>
            <a:r>
              <a:rPr lang="ru-RU" dirty="0"/>
              <a:t> </a:t>
            </a:r>
            <a:r>
              <a:rPr lang="ru-RU" dirty="0" err="1"/>
              <a:t>әзірлеу</a:t>
            </a:r>
            <a:r>
              <a:rPr lang="ru-RU" dirty="0"/>
              <a:t> </a:t>
            </a:r>
            <a:r>
              <a:rPr lang="ru-RU" dirty="0" err="1"/>
              <a:t>қажет</a:t>
            </a:r>
            <a:r>
              <a:rPr lang="ru-RU" dirty="0"/>
              <a:t>. </a:t>
            </a:r>
            <a:r>
              <a:rPr lang="ru-RU" dirty="0" err="1"/>
              <a:t>Сонымен</a:t>
            </a:r>
            <a:r>
              <a:rPr lang="ru-RU" dirty="0"/>
              <a:t> </a:t>
            </a:r>
            <a:r>
              <a:rPr lang="ru-RU" dirty="0" err="1"/>
              <a:t>қатар</a:t>
            </a:r>
            <a:r>
              <a:rPr lang="ru-RU" dirty="0"/>
              <a:t>, </a:t>
            </a:r>
            <a:r>
              <a:rPr lang="ru-RU" dirty="0" err="1"/>
              <a:t>салық</a:t>
            </a:r>
            <a:r>
              <a:rPr lang="ru-RU" dirty="0"/>
              <a:t> </a:t>
            </a:r>
            <a:r>
              <a:rPr lang="ru-RU" dirty="0" err="1"/>
              <a:t>саясаты</a:t>
            </a:r>
            <a:r>
              <a:rPr lang="ru-RU" dirty="0"/>
              <a:t> </a:t>
            </a:r>
            <a:r>
              <a:rPr lang="ru-RU" dirty="0" err="1"/>
              <a:t>бухгалтерлік</a:t>
            </a:r>
            <a:r>
              <a:rPr lang="ru-RU" dirty="0"/>
              <a:t> </a:t>
            </a:r>
            <a:r>
              <a:rPr lang="ru-RU" dirty="0" err="1"/>
              <a:t>есеп</a:t>
            </a:r>
            <a:r>
              <a:rPr lang="ru-RU" dirty="0"/>
              <a:t> </a:t>
            </a:r>
            <a:r>
              <a:rPr lang="ru-RU" dirty="0" err="1"/>
              <a:t>деректерін</a:t>
            </a:r>
            <a:r>
              <a:rPr lang="ru-RU" dirty="0"/>
              <a:t> </a:t>
            </a:r>
            <a:r>
              <a:rPr lang="ru-RU" dirty="0" err="1"/>
              <a:t>пайдалану</a:t>
            </a:r>
            <a:r>
              <a:rPr lang="ru-RU" dirty="0"/>
              <a:t> </a:t>
            </a:r>
            <a:r>
              <a:rPr lang="ru-RU" dirty="0" err="1"/>
              <a:t>мүмкін</a:t>
            </a:r>
            <a:r>
              <a:rPr lang="ru-RU" dirty="0"/>
              <a:t> </a:t>
            </a:r>
            <a:r>
              <a:rPr lang="ru-RU" dirty="0" err="1"/>
              <a:t>болмаған</a:t>
            </a:r>
            <a:r>
              <a:rPr lang="ru-RU" dirty="0"/>
              <a:t> </a:t>
            </a:r>
            <a:r>
              <a:rPr lang="ru-RU" dirty="0" err="1"/>
              <a:t>жағдайларда</a:t>
            </a:r>
            <a:r>
              <a:rPr lang="ru-RU" dirty="0"/>
              <a:t> </a:t>
            </a:r>
            <a:r>
              <a:rPr lang="ru-RU" dirty="0" err="1"/>
              <a:t>кәсіпорында</a:t>
            </a:r>
            <a:r>
              <a:rPr lang="ru-RU" dirty="0"/>
              <a:t> </a:t>
            </a:r>
            <a:r>
              <a:rPr lang="ru-RU" dirty="0" err="1"/>
              <a:t>қолданылатын</a:t>
            </a:r>
            <a:r>
              <a:rPr lang="ru-RU" dirty="0"/>
              <a:t> </a:t>
            </a:r>
            <a:r>
              <a:rPr lang="ru-RU" dirty="0" err="1"/>
              <a:t>салықтық</a:t>
            </a:r>
            <a:r>
              <a:rPr lang="ru-RU" dirty="0"/>
              <a:t> </a:t>
            </a:r>
            <a:r>
              <a:rPr lang="ru-RU" dirty="0" err="1"/>
              <a:t>есепке</a:t>
            </a:r>
            <a:r>
              <a:rPr lang="ru-RU" dirty="0"/>
              <a:t> </a:t>
            </a:r>
            <a:r>
              <a:rPr lang="ru-RU" dirty="0" err="1"/>
              <a:t>алу</a:t>
            </a:r>
            <a:r>
              <a:rPr lang="ru-RU" dirty="0"/>
              <a:t> </a:t>
            </a:r>
            <a:r>
              <a:rPr lang="ru-RU" dirty="0" err="1"/>
              <a:t>регистрлерін</a:t>
            </a:r>
            <a:r>
              <a:rPr lang="ru-RU" dirty="0"/>
              <a:t> </a:t>
            </a:r>
            <a:r>
              <a:rPr lang="ru-RU" dirty="0" err="1"/>
              <a:t>анықтап</a:t>
            </a:r>
            <a:r>
              <a:rPr lang="ru-RU" dirty="0"/>
              <a:t>, </a:t>
            </a:r>
            <a:r>
              <a:rPr lang="ru-RU" dirty="0" err="1"/>
              <a:t>бекітуі</a:t>
            </a:r>
            <a:r>
              <a:rPr lang="ru-RU" dirty="0"/>
              <a:t> </a:t>
            </a:r>
            <a:r>
              <a:rPr lang="ru-RU" dirty="0" err="1"/>
              <a:t>керек</a:t>
            </a:r>
            <a:r>
              <a:rPr lang="ru-RU" dirty="0"/>
              <a:t>. </a:t>
            </a:r>
          </a:p>
        </p:txBody>
      </p:sp>
    </p:spTree>
    <p:extLst>
      <p:ext uri="{BB962C8B-B14F-4D97-AF65-F5344CB8AC3E}">
        <p14:creationId xmlns:p14="http://schemas.microsoft.com/office/powerpoint/2010/main" val="32302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71671" y="1204957"/>
            <a:ext cx="10502781" cy="2734653"/>
          </a:xfrm>
        </p:spPr>
        <p:style>
          <a:lnRef idx="1">
            <a:schemeClr val="accent1"/>
          </a:lnRef>
          <a:fillRef idx="2">
            <a:schemeClr val="accent1"/>
          </a:fillRef>
          <a:effectRef idx="1">
            <a:schemeClr val="accent1"/>
          </a:effectRef>
          <a:fontRef idx="minor">
            <a:schemeClr val="dk1"/>
          </a:fontRef>
        </p:style>
        <p:txBody>
          <a:bodyPr/>
          <a:lstStyle/>
          <a:p>
            <a:pPr algn="ctr"/>
            <a:r>
              <a:rPr lang="kk-KZ" dirty="0"/>
              <a:t>НАЗАРЛАРЫҢЫЗҒА РАҚМЕТ</a:t>
            </a:r>
            <a:br>
              <a:rPr lang="ru-RU" dirty="0"/>
            </a:br>
            <a:endParaRPr lang="ru-RU" dirty="0"/>
          </a:p>
        </p:txBody>
      </p:sp>
    </p:spTree>
    <p:extLst>
      <p:ext uri="{BB962C8B-B14F-4D97-AF65-F5344CB8AC3E}">
        <p14:creationId xmlns:p14="http://schemas.microsoft.com/office/powerpoint/2010/main" val="2521527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8718CBC-CA5F-B39C-EB66-60383C140A6D}"/>
              </a:ext>
            </a:extLst>
          </p:cNvPr>
          <p:cNvSpPr>
            <a:spLocks noGrp="1"/>
          </p:cNvSpPr>
          <p:nvPr>
            <p:ph idx="1"/>
          </p:nvPr>
        </p:nvSpPr>
        <p:spPr>
          <a:xfrm>
            <a:off x="838200" y="958788"/>
            <a:ext cx="10515600" cy="5218175"/>
          </a:xfrm>
          <a:solidFill>
            <a:schemeClr val="accent1">
              <a:lumMod val="60000"/>
              <a:lumOff val="40000"/>
            </a:schemeClr>
          </a:solidFill>
        </p:spPr>
        <p:txBody>
          <a:bodyPr/>
          <a:lstStyle/>
          <a:p>
            <a:pPr indent="457200" algn="ctr">
              <a:lnSpc>
                <a:spcPct val="141000"/>
              </a:lnSpc>
            </a:pPr>
            <a:r>
              <a:rPr lang="kk-KZ"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x-none" sz="1800" dirty="0">
              <a:effectLst/>
              <a:latin typeface="Courier New" panose="02070309020205020404" pitchFamily="49" charset="0"/>
              <a:ea typeface="Times New Roman" panose="02020603050405020304" pitchFamily="18" charset="0"/>
              <a:cs typeface="Times New Roman" panose="02020603050405020304" pitchFamily="18" charset="0"/>
            </a:endParaRPr>
          </a:p>
          <a:p>
            <a:pPr indent="0" algn="just">
              <a:lnSpc>
                <a:spcPct val="141000"/>
              </a:lnSpc>
              <a:buNone/>
            </a:pPr>
            <a:r>
              <a:rPr lang="kk-KZ" sz="1800" b="1" dirty="0">
                <a:effectLst/>
                <a:latin typeface="Times New Roman" panose="02020603050405020304" pitchFamily="18" charset="0"/>
                <a:ea typeface="Times New Roman" panose="02020603050405020304" pitchFamily="18" charset="0"/>
                <a:cs typeface="Times New Roman" panose="02020603050405020304" pitchFamily="18" charset="0"/>
              </a:rPr>
              <a:t>Лекция мақсаты: </a:t>
            </a:r>
            <a:r>
              <a:rPr lang="kk-KZ" sz="1800" dirty="0">
                <a:effectLst/>
                <a:latin typeface="Times New Roman" panose="02020603050405020304" pitchFamily="18" charset="0"/>
                <a:ea typeface="Times New Roman" panose="02020603050405020304" pitchFamily="18" charset="0"/>
                <a:cs typeface="Times New Roman" panose="02020603050405020304" pitchFamily="18" charset="0"/>
              </a:rPr>
              <a:t>Кәсіпорындардағы ішкі салықтық жоспарлаудың мән-мағына жеткізіп, оқытып үйрету.</a:t>
            </a:r>
            <a:endParaRPr lang="x-none" sz="1800" dirty="0">
              <a:effectLst/>
              <a:latin typeface="Courier New" panose="02070309020205020404" pitchFamily="49" charset="0"/>
              <a:ea typeface="Times New Roman" panose="02020603050405020304" pitchFamily="18" charset="0"/>
              <a:cs typeface="Times New Roman" panose="02020603050405020304" pitchFamily="18" charset="0"/>
            </a:endParaRPr>
          </a:p>
          <a:p>
            <a:pPr marL="0" indent="0" algn="just">
              <a:buNone/>
            </a:pPr>
            <a:r>
              <a:rPr lang="kk-KZ" sz="1800" b="1" dirty="0">
                <a:effectLst/>
                <a:latin typeface="Times New Roman" panose="02020603050405020304" pitchFamily="18" charset="0"/>
                <a:ea typeface="Times New Roman" panose="02020603050405020304" pitchFamily="18" charset="0"/>
              </a:rPr>
              <a:t>  Лекция    сұрақтары:</a:t>
            </a:r>
            <a:endParaRPr lang="x-none" sz="1800" dirty="0">
              <a:effectLst/>
              <a:latin typeface="Times New Roman" panose="02020603050405020304" pitchFamily="18" charset="0"/>
              <a:ea typeface="Times New Roman" panose="02020603050405020304" pitchFamily="18" charset="0"/>
            </a:endParaRPr>
          </a:p>
          <a:p>
            <a:pPr marL="0" indent="0" algn="just">
              <a:buNone/>
            </a:pPr>
            <a:r>
              <a:rPr lang="kk-KZ" sz="1800" dirty="0">
                <a:effectLst/>
                <a:latin typeface="Times New Roman" panose="02020603050405020304" pitchFamily="18" charset="0"/>
                <a:ea typeface="Times New Roman" panose="02020603050405020304" pitchFamily="18" charset="0"/>
              </a:rPr>
              <a:t>1.Кәсіпорындардағы ішкі салықтық жоспарлаудың экономикалық мазмұны</a:t>
            </a:r>
            <a:endParaRPr lang="x-none" sz="1800" dirty="0">
              <a:effectLst/>
              <a:latin typeface="Times New Roman" panose="02020603050405020304" pitchFamily="18" charset="0"/>
              <a:ea typeface="Times New Roman" panose="02020603050405020304" pitchFamily="18" charset="0"/>
            </a:endParaRPr>
          </a:p>
          <a:p>
            <a:pPr marL="0" indent="0" algn="just">
              <a:lnSpc>
                <a:spcPct val="115000"/>
              </a:lnSpc>
              <a:spcAft>
                <a:spcPts val="1000"/>
              </a:spcAft>
              <a:buNone/>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2.Кәсіпорындағы салықтан жалтарудың түрлері</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3.Салықтық жоспарлаудың тәртібі мен әдістері</a:t>
            </a: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x-none" dirty="0"/>
          </a:p>
        </p:txBody>
      </p:sp>
    </p:spTree>
    <p:extLst>
      <p:ext uri="{BB962C8B-B14F-4D97-AF65-F5344CB8AC3E}">
        <p14:creationId xmlns:p14="http://schemas.microsoft.com/office/powerpoint/2010/main" val="1078385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85460D2-B9CE-BF4E-0F81-2A0ECF9521A4}"/>
              </a:ext>
            </a:extLst>
          </p:cNvPr>
          <p:cNvSpPr>
            <a:spLocks noGrp="1"/>
          </p:cNvSpPr>
          <p:nvPr>
            <p:ph idx="1"/>
          </p:nvPr>
        </p:nvSpPr>
        <p:spPr>
          <a:xfrm>
            <a:off x="838200" y="786213"/>
            <a:ext cx="10515600" cy="2794475"/>
          </a:xfrm>
          <a:solidFill>
            <a:schemeClr val="accent1">
              <a:lumMod val="40000"/>
              <a:lumOff val="60000"/>
            </a:schemeClr>
          </a:solidFill>
        </p:spPr>
        <p:txBody>
          <a:bodyPr/>
          <a:lstStyle/>
          <a:p>
            <a:pPr algn="just"/>
            <a:r>
              <a:rPr lang="ru-RU" b="1" dirty="0" err="1">
                <a:solidFill>
                  <a:srgbClr val="FF0000"/>
                </a:solidFill>
                <a:latin typeface="Times New Roman" panose="02020603050405020304" pitchFamily="18" charset="0"/>
                <a:cs typeface="Times New Roman" panose="02020603050405020304" pitchFamily="18" charset="0"/>
              </a:rPr>
              <a:t>Ішкі</a:t>
            </a:r>
            <a:r>
              <a:rPr lang="ru-RU" b="1" dirty="0">
                <a:solidFill>
                  <a:srgbClr val="FF0000"/>
                </a:solidFill>
                <a:latin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cs typeface="Times New Roman" panose="02020603050405020304" pitchFamily="18" charset="0"/>
              </a:rPr>
              <a:t>салықтық</a:t>
            </a:r>
            <a:r>
              <a:rPr lang="ru-RU" b="1" dirty="0">
                <a:solidFill>
                  <a:srgbClr val="FF0000"/>
                </a:solidFill>
                <a:latin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cs typeface="Times New Roman" panose="02020603050405020304" pitchFamily="18" charset="0"/>
              </a:rPr>
              <a:t>жоспарлаудың</a:t>
            </a:r>
            <a:r>
              <a:rPr lang="ru-RU" b="1" dirty="0">
                <a:solidFill>
                  <a:srgbClr val="FF0000"/>
                </a:solidFill>
                <a:latin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cs typeface="Times New Roman" panose="02020603050405020304" pitchFamily="18" charset="0"/>
              </a:rPr>
              <a:t>негізгі</a:t>
            </a:r>
            <a:r>
              <a:rPr lang="ru-RU" b="1" dirty="0">
                <a:solidFill>
                  <a:srgbClr val="FF0000"/>
                </a:solidFill>
                <a:latin typeface="Times New Roman" panose="02020603050405020304" pitchFamily="18" charset="0"/>
                <a:cs typeface="Times New Roman" panose="02020603050405020304" pitchFamily="18" charset="0"/>
              </a:rPr>
              <a:t> </a:t>
            </a:r>
            <a:r>
              <a:rPr lang="ru-RU" b="1" dirty="0" err="1">
                <a:solidFill>
                  <a:srgbClr val="FF0000"/>
                </a:solidFill>
                <a:latin typeface="Times New Roman" panose="02020603050405020304" pitchFamily="18" charset="0"/>
                <a:cs typeface="Times New Roman" panose="02020603050405020304" pitchFamily="18" charset="0"/>
              </a:rPr>
              <a:t>мақсаты</a:t>
            </a:r>
            <a:r>
              <a:rPr lang="ru-RU" b="1" dirty="0">
                <a:solidFill>
                  <a:srgbClr val="FF0000"/>
                </a:solidFill>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міндеттемелерін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оңтайландыру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кәсіпорындардың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тиімділігін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арттыру</a:t>
            </a:r>
            <a:r>
              <a:rPr lang="ru-RU" dirty="0">
                <a:latin typeface="Times New Roman" panose="02020603050405020304" pitchFamily="18" charset="0"/>
                <a:cs typeface="Times New Roman" panose="02020603050405020304" pitchFamily="18" charset="0"/>
              </a:rPr>
              <a:t>.</a:t>
            </a:r>
            <a:endParaRPr lang="x-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9700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8074A4A-6288-BC1F-9E2F-D8156DD593DB}"/>
              </a:ext>
            </a:extLst>
          </p:cNvPr>
          <p:cNvSpPr>
            <a:spLocks noGrp="1"/>
          </p:cNvSpPr>
          <p:nvPr>
            <p:ph idx="1"/>
          </p:nvPr>
        </p:nvSpPr>
        <p:spPr>
          <a:xfrm>
            <a:off x="838200" y="837488"/>
            <a:ext cx="10515600" cy="5339475"/>
          </a:xfrm>
        </p:spPr>
        <p:style>
          <a:lnRef idx="1">
            <a:schemeClr val="accent1"/>
          </a:lnRef>
          <a:fillRef idx="2">
            <a:schemeClr val="accent1"/>
          </a:fillRef>
          <a:effectRef idx="1">
            <a:schemeClr val="accent1"/>
          </a:effectRef>
          <a:fontRef idx="minor">
            <a:schemeClr val="dk1"/>
          </a:fontRef>
        </p:style>
        <p:txBody>
          <a:bodyPr>
            <a:normAutofit fontScale="85000" lnSpcReduction="10000"/>
          </a:bodyPr>
          <a:lstStyle/>
          <a:p>
            <a:r>
              <a:rPr lang="ru-RU" u="sng" dirty="0" err="1"/>
              <a:t>Салықтық</a:t>
            </a:r>
            <a:r>
              <a:rPr lang="ru-RU" u="sng" dirty="0"/>
              <a:t> </a:t>
            </a:r>
            <a:r>
              <a:rPr lang="ru-RU" u="sng" dirty="0" err="1"/>
              <a:t>жоспарлау</a:t>
            </a:r>
            <a:r>
              <a:rPr lang="ru-RU" u="sng" dirty="0"/>
              <a:t> </a:t>
            </a:r>
            <a:r>
              <a:rPr lang="ru-RU" dirty="0" err="1"/>
              <a:t>кірісті</a:t>
            </a:r>
            <a:r>
              <a:rPr lang="ru-RU" dirty="0"/>
              <a:t> </a:t>
            </a:r>
            <a:r>
              <a:rPr lang="ru-RU" dirty="0" err="1"/>
              <a:t>арттыру</a:t>
            </a:r>
            <a:r>
              <a:rPr lang="ru-RU" dirty="0"/>
              <a:t> </a:t>
            </a:r>
            <a:r>
              <a:rPr lang="ru-RU" dirty="0" err="1"/>
              <a:t>және</a:t>
            </a:r>
            <a:r>
              <a:rPr lang="ru-RU" dirty="0"/>
              <a:t> </a:t>
            </a:r>
            <a:r>
              <a:rPr lang="ru-RU" dirty="0" err="1"/>
              <a:t>салықтық</a:t>
            </a:r>
            <a:r>
              <a:rPr lang="ru-RU" dirty="0"/>
              <a:t> </a:t>
            </a:r>
            <a:r>
              <a:rPr lang="ru-RU" dirty="0" err="1"/>
              <a:t>міндеттемелерді</a:t>
            </a:r>
            <a:r>
              <a:rPr lang="ru-RU" dirty="0"/>
              <a:t> </a:t>
            </a:r>
            <a:r>
              <a:rPr lang="ru-RU" dirty="0" err="1"/>
              <a:t>азайту</a:t>
            </a:r>
            <a:r>
              <a:rPr lang="ru-RU" dirty="0"/>
              <a:t> </a:t>
            </a:r>
            <a:r>
              <a:rPr lang="ru-RU" dirty="0" err="1"/>
              <a:t>сияқты</a:t>
            </a:r>
            <a:r>
              <a:rPr lang="ru-RU" dirty="0"/>
              <a:t> </a:t>
            </a:r>
            <a:r>
              <a:rPr lang="ru-RU" dirty="0" err="1"/>
              <a:t>мәселелерді</a:t>
            </a:r>
            <a:r>
              <a:rPr lang="ru-RU" dirty="0"/>
              <a:t> </a:t>
            </a:r>
            <a:r>
              <a:rPr lang="ru-RU" dirty="0" err="1"/>
              <a:t>шешуге</a:t>
            </a:r>
            <a:r>
              <a:rPr lang="ru-RU" dirty="0"/>
              <a:t> </a:t>
            </a:r>
            <a:r>
              <a:rPr lang="ru-RU" dirty="0" err="1"/>
              <a:t>бағытталған</a:t>
            </a:r>
            <a:r>
              <a:rPr lang="ru-RU" dirty="0"/>
              <a:t>. </a:t>
            </a:r>
            <a:endParaRPr lang="en-US" dirty="0"/>
          </a:p>
          <a:p>
            <a:r>
              <a:rPr lang="ru-RU" dirty="0" err="1"/>
              <a:t>Салық</a:t>
            </a:r>
            <a:r>
              <a:rPr lang="ru-RU" dirty="0"/>
              <a:t> </a:t>
            </a:r>
            <a:r>
              <a:rPr lang="ru-RU" dirty="0" err="1"/>
              <a:t>құрылымдары</a:t>
            </a:r>
            <a:r>
              <a:rPr lang="ru-RU" dirty="0"/>
              <a:t> </a:t>
            </a:r>
            <a:r>
              <a:rPr lang="ru-RU" dirty="0" err="1"/>
              <a:t>үшін</a:t>
            </a:r>
            <a:r>
              <a:rPr lang="ru-RU" dirty="0"/>
              <a:t> </a:t>
            </a:r>
            <a:r>
              <a:rPr lang="ru-RU" dirty="0" err="1"/>
              <a:t>есептік</a:t>
            </a:r>
            <a:r>
              <a:rPr lang="ru-RU" dirty="0"/>
              <a:t> </a:t>
            </a:r>
            <a:r>
              <a:rPr lang="ru-RU" dirty="0" err="1"/>
              <a:t>құжаттар</a:t>
            </a:r>
            <a:r>
              <a:rPr lang="ru-RU" dirty="0"/>
              <a:t> мен </a:t>
            </a:r>
            <a:r>
              <a:rPr lang="ru-RU" dirty="0" err="1"/>
              <a:t>салық</a:t>
            </a:r>
            <a:r>
              <a:rPr lang="ru-RU" dirty="0"/>
              <a:t> </a:t>
            </a:r>
            <a:r>
              <a:rPr lang="ru-RU" dirty="0" err="1"/>
              <a:t>есептілігін</a:t>
            </a:r>
            <a:r>
              <a:rPr lang="ru-RU" dirty="0"/>
              <a:t> </a:t>
            </a:r>
            <a:r>
              <a:rPr lang="ru-RU" dirty="0" err="1"/>
              <a:t>ашып</a:t>
            </a:r>
            <a:r>
              <a:rPr lang="ru-RU" dirty="0"/>
              <a:t>, </a:t>
            </a:r>
            <a:r>
              <a:rPr lang="ru-RU" dirty="0" err="1"/>
              <a:t>кәсіпорындар</a:t>
            </a:r>
            <a:r>
              <a:rPr lang="ru-RU" dirty="0"/>
              <a:t> </a:t>
            </a:r>
            <a:r>
              <a:rPr lang="ru-RU" dirty="0" err="1"/>
              <a:t>салықтар</a:t>
            </a:r>
            <a:r>
              <a:rPr lang="ru-RU" dirty="0"/>
              <a:t> мен </a:t>
            </a:r>
            <a:r>
              <a:rPr lang="ru-RU" dirty="0" err="1"/>
              <a:t>төлемдерді</a:t>
            </a:r>
            <a:r>
              <a:rPr lang="ru-RU" dirty="0"/>
              <a:t> </a:t>
            </a:r>
            <a:r>
              <a:rPr lang="ru-RU" dirty="0" err="1"/>
              <a:t>оңтайландыруға</a:t>
            </a:r>
            <a:r>
              <a:rPr lang="ru-RU" dirty="0"/>
              <a:t> </a:t>
            </a:r>
            <a:r>
              <a:rPr lang="ru-RU" dirty="0" err="1"/>
              <a:t>бағытталған</a:t>
            </a:r>
            <a:r>
              <a:rPr lang="ru-RU" dirty="0"/>
              <a:t>. </a:t>
            </a:r>
            <a:endParaRPr lang="en-US" dirty="0"/>
          </a:p>
          <a:p>
            <a:r>
              <a:rPr lang="ru-RU" dirty="0" err="1"/>
              <a:t>Ол</a:t>
            </a:r>
            <a:r>
              <a:rPr lang="ru-RU" dirty="0"/>
              <a:t> </a:t>
            </a:r>
            <a:r>
              <a:rPr lang="ru-RU" dirty="0" err="1"/>
              <a:t>үшін</a:t>
            </a:r>
            <a:r>
              <a:rPr lang="ru-RU" dirty="0"/>
              <a:t> </a:t>
            </a:r>
            <a:r>
              <a:rPr lang="ru-RU" dirty="0" err="1"/>
              <a:t>кәсіпкерлік</a:t>
            </a:r>
            <a:r>
              <a:rPr lang="ru-RU" dirty="0"/>
              <a:t> </a:t>
            </a:r>
            <a:r>
              <a:rPr lang="ru-RU" dirty="0" err="1"/>
              <a:t>субъектілері</a:t>
            </a:r>
            <a:r>
              <a:rPr lang="ru-RU" dirty="0"/>
              <a:t> </a:t>
            </a:r>
            <a:r>
              <a:rPr lang="ru-RU" dirty="0" err="1"/>
              <a:t>салықтық</a:t>
            </a:r>
            <a:r>
              <a:rPr lang="ru-RU" dirty="0"/>
              <a:t> </a:t>
            </a:r>
            <a:r>
              <a:rPr lang="ru-RU" dirty="0" err="1"/>
              <a:t>жоспарлауды</a:t>
            </a:r>
            <a:r>
              <a:rPr lang="ru-RU" dirty="0"/>
              <a:t> </a:t>
            </a:r>
            <a:r>
              <a:rPr lang="ru-RU" dirty="0" err="1"/>
              <a:t>қолданады</a:t>
            </a:r>
            <a:r>
              <a:rPr lang="ru-RU" dirty="0"/>
              <a:t>, </a:t>
            </a:r>
            <a:r>
              <a:rPr lang="ru-RU" dirty="0" err="1"/>
              <a:t>онда</a:t>
            </a:r>
            <a:r>
              <a:rPr lang="ru-RU" dirty="0"/>
              <a:t> </a:t>
            </a:r>
            <a:r>
              <a:rPr lang="ru-RU" dirty="0" err="1"/>
              <a:t>салық</a:t>
            </a:r>
            <a:r>
              <a:rPr lang="ru-RU" dirty="0"/>
              <a:t> </a:t>
            </a:r>
            <a:r>
              <a:rPr lang="ru-RU" dirty="0" err="1"/>
              <a:t>заңнамасына</a:t>
            </a:r>
            <a:r>
              <a:rPr lang="ru-RU" dirty="0"/>
              <a:t> </a:t>
            </a:r>
            <a:r>
              <a:rPr lang="ru-RU" dirty="0" err="1"/>
              <a:t>сәйкес</a:t>
            </a:r>
            <a:r>
              <a:rPr lang="ru-RU" dirty="0"/>
              <a:t> </a:t>
            </a:r>
            <a:r>
              <a:rPr lang="ru-RU" dirty="0" err="1"/>
              <a:t>жеңілдіктерді</a:t>
            </a:r>
            <a:r>
              <a:rPr lang="ru-RU" dirty="0"/>
              <a:t> </a:t>
            </a:r>
            <a:r>
              <a:rPr lang="ru-RU" dirty="0" err="1"/>
              <a:t>пайдалану</a:t>
            </a:r>
            <a:r>
              <a:rPr lang="ru-RU" dirty="0"/>
              <a:t> </a:t>
            </a:r>
            <a:r>
              <a:rPr lang="ru-RU" dirty="0" err="1"/>
              <a:t>негізінде</a:t>
            </a:r>
            <a:r>
              <a:rPr lang="ru-RU" dirty="0"/>
              <a:t> </a:t>
            </a:r>
            <a:r>
              <a:rPr lang="ru-RU" dirty="0" err="1"/>
              <a:t>салықтық</a:t>
            </a:r>
            <a:r>
              <a:rPr lang="ru-RU" dirty="0"/>
              <a:t> </a:t>
            </a:r>
            <a:r>
              <a:rPr lang="ru-RU" dirty="0" err="1"/>
              <a:t>жеңілдіктер</a:t>
            </a:r>
            <a:r>
              <a:rPr lang="ru-RU" dirty="0"/>
              <a:t> </a:t>
            </a:r>
            <a:r>
              <a:rPr lang="ru-RU" dirty="0" err="1"/>
              <a:t>қарастырылған</a:t>
            </a:r>
            <a:r>
              <a:rPr lang="ru-RU" dirty="0"/>
              <a:t>. </a:t>
            </a:r>
          </a:p>
          <a:p>
            <a:r>
              <a:rPr lang="ru-RU" dirty="0" err="1"/>
              <a:t>Жалпы</a:t>
            </a:r>
            <a:r>
              <a:rPr lang="ru-RU" dirty="0"/>
              <a:t>, </a:t>
            </a:r>
            <a:r>
              <a:rPr lang="ru-RU" dirty="0" err="1">
                <a:solidFill>
                  <a:srgbClr val="FF0000"/>
                </a:solidFill>
              </a:rPr>
              <a:t>оңтайландыру</a:t>
            </a:r>
            <a:r>
              <a:rPr lang="ru-RU" dirty="0">
                <a:solidFill>
                  <a:srgbClr val="FF0000"/>
                </a:solidFill>
              </a:rPr>
              <a:t> </a:t>
            </a:r>
            <a:r>
              <a:rPr lang="ru-RU" dirty="0" err="1">
                <a:solidFill>
                  <a:srgbClr val="FF0000"/>
                </a:solidFill>
              </a:rPr>
              <a:t>дегеніміз</a:t>
            </a:r>
            <a:r>
              <a:rPr lang="ru-RU" dirty="0">
                <a:solidFill>
                  <a:srgbClr val="FF0000"/>
                </a:solidFill>
              </a:rPr>
              <a:t> </a:t>
            </a:r>
            <a:r>
              <a:rPr lang="ru-RU" dirty="0"/>
              <a:t>– </a:t>
            </a:r>
            <a:r>
              <a:rPr lang="ru-RU" dirty="0" err="1"/>
              <a:t>жалпы</a:t>
            </a:r>
            <a:r>
              <a:rPr lang="ru-RU" dirty="0"/>
              <a:t> </a:t>
            </a:r>
            <a:r>
              <a:rPr lang="ru-RU" dirty="0" err="1"/>
              <a:t>жағдайды</a:t>
            </a:r>
            <a:r>
              <a:rPr lang="ru-RU" dirty="0"/>
              <a:t> </a:t>
            </a:r>
            <a:r>
              <a:rPr lang="ru-RU" dirty="0" err="1"/>
              <a:t>жақсартуға</a:t>
            </a:r>
            <a:r>
              <a:rPr lang="ru-RU" dirty="0"/>
              <a:t> </a:t>
            </a:r>
            <a:r>
              <a:rPr lang="ru-RU" dirty="0" err="1"/>
              <a:t>бағытталған</a:t>
            </a:r>
            <a:r>
              <a:rPr lang="ru-RU" dirty="0"/>
              <a:t> </a:t>
            </a:r>
            <a:r>
              <a:rPr lang="ru-RU" dirty="0" err="1"/>
              <a:t>кез</a:t>
            </a:r>
            <a:r>
              <a:rPr lang="ru-RU" dirty="0"/>
              <a:t> </a:t>
            </a:r>
            <a:r>
              <a:rPr lang="ru-RU" dirty="0" err="1"/>
              <a:t>келген</a:t>
            </a:r>
            <a:r>
              <a:rPr lang="ru-RU" dirty="0"/>
              <a:t> </a:t>
            </a:r>
            <a:r>
              <a:rPr lang="ru-RU" dirty="0" err="1"/>
              <a:t>іс-әрекет</a:t>
            </a:r>
            <a:r>
              <a:rPr lang="ru-RU" dirty="0"/>
              <a:t>. </a:t>
            </a:r>
            <a:r>
              <a:rPr lang="ru-RU" dirty="0" err="1"/>
              <a:t>Салық</a:t>
            </a:r>
            <a:r>
              <a:rPr lang="ru-RU" dirty="0"/>
              <a:t> </a:t>
            </a:r>
            <a:r>
              <a:rPr lang="ru-RU" dirty="0" err="1"/>
              <a:t>бөлігінде</a:t>
            </a:r>
            <a:r>
              <a:rPr lang="ru-RU" dirty="0"/>
              <a:t> </a:t>
            </a:r>
            <a:r>
              <a:rPr lang="ru-RU" dirty="0" err="1"/>
              <a:t>оңтайландыру</a:t>
            </a:r>
            <a:r>
              <a:rPr lang="ru-RU" dirty="0"/>
              <a:t> </a:t>
            </a:r>
            <a:r>
              <a:rPr lang="ru-RU" dirty="0" err="1"/>
              <a:t>салық</a:t>
            </a:r>
            <a:r>
              <a:rPr lang="ru-RU" dirty="0"/>
              <a:t> </a:t>
            </a:r>
            <a:r>
              <a:rPr lang="ru-RU" dirty="0" err="1"/>
              <a:t>көрсеткіштерінің</a:t>
            </a:r>
            <a:r>
              <a:rPr lang="ru-RU" dirty="0"/>
              <a:t> </a:t>
            </a:r>
            <a:r>
              <a:rPr lang="ru-RU" dirty="0" err="1"/>
              <a:t>үйлесуі</a:t>
            </a:r>
            <a:r>
              <a:rPr lang="ru-RU" dirty="0"/>
              <a:t> </a:t>
            </a:r>
            <a:r>
              <a:rPr lang="ru-RU" dirty="0" err="1"/>
              <a:t>және</a:t>
            </a:r>
            <a:r>
              <a:rPr lang="ru-RU" dirty="0"/>
              <a:t> </a:t>
            </a:r>
            <a:r>
              <a:rPr lang="ru-RU" dirty="0" err="1"/>
              <a:t>олардың</a:t>
            </a:r>
            <a:r>
              <a:rPr lang="ru-RU" dirty="0"/>
              <a:t> </a:t>
            </a:r>
            <a:r>
              <a:rPr lang="ru-RU" dirty="0" err="1"/>
              <a:t>негізінде</a:t>
            </a:r>
            <a:r>
              <a:rPr lang="ru-RU" dirty="0"/>
              <a:t> </a:t>
            </a:r>
            <a:r>
              <a:rPr lang="ru-RU" dirty="0" err="1"/>
              <a:t>салық</a:t>
            </a:r>
            <a:r>
              <a:rPr lang="ru-RU" dirty="0"/>
              <a:t> </a:t>
            </a:r>
            <a:r>
              <a:rPr lang="ru-RU" dirty="0" err="1"/>
              <a:t>міндеттемелері</a:t>
            </a:r>
            <a:r>
              <a:rPr lang="ru-RU" dirty="0"/>
              <a:t> мен </a:t>
            </a:r>
            <a:r>
              <a:rPr lang="ru-RU" dirty="0" err="1"/>
              <a:t>кәсіпорындардың</a:t>
            </a:r>
            <a:r>
              <a:rPr lang="ru-RU" dirty="0"/>
              <a:t> </a:t>
            </a:r>
            <a:r>
              <a:rPr lang="ru-RU" dirty="0" err="1"/>
              <a:t>қаржылық</a:t>
            </a:r>
            <a:r>
              <a:rPr lang="ru-RU" dirty="0"/>
              <a:t> </a:t>
            </a:r>
            <a:r>
              <a:rPr lang="ru-RU" dirty="0" err="1"/>
              <a:t>жағдайын</a:t>
            </a:r>
            <a:r>
              <a:rPr lang="ru-RU" dirty="0"/>
              <a:t> </a:t>
            </a:r>
            <a:r>
              <a:rPr lang="ru-RU" dirty="0" err="1"/>
              <a:t>есептеуді</a:t>
            </a:r>
            <a:r>
              <a:rPr lang="ru-RU" dirty="0"/>
              <a:t> </a:t>
            </a:r>
            <a:r>
              <a:rPr lang="ru-RU" dirty="0" err="1"/>
              <a:t>жақсартуды</a:t>
            </a:r>
            <a:r>
              <a:rPr lang="ru-RU" dirty="0"/>
              <a:t> </a:t>
            </a:r>
            <a:r>
              <a:rPr lang="ru-RU" dirty="0" err="1"/>
              <a:t>көздейді</a:t>
            </a:r>
            <a:r>
              <a:rPr lang="ru-RU" dirty="0"/>
              <a:t>. </a:t>
            </a:r>
          </a:p>
          <a:p>
            <a:r>
              <a:rPr lang="ru-RU" dirty="0" err="1"/>
              <a:t>Салықтар</a:t>
            </a:r>
            <a:r>
              <a:rPr lang="ru-RU" dirty="0"/>
              <a:t> мен </a:t>
            </a:r>
            <a:r>
              <a:rPr lang="ru-RU" dirty="0" err="1"/>
              <a:t>төлемдерді</a:t>
            </a:r>
            <a:r>
              <a:rPr lang="ru-RU" dirty="0"/>
              <a:t>, </a:t>
            </a:r>
            <a:r>
              <a:rPr lang="ru-RU" dirty="0" err="1"/>
              <a:t>сондай-ақ</a:t>
            </a:r>
            <a:r>
              <a:rPr lang="ru-RU" dirty="0"/>
              <a:t> </a:t>
            </a:r>
            <a:r>
              <a:rPr lang="ru-RU" dirty="0" err="1"/>
              <a:t>салықтық</a:t>
            </a:r>
            <a:r>
              <a:rPr lang="ru-RU" dirty="0"/>
              <a:t> </a:t>
            </a:r>
            <a:r>
              <a:rPr lang="ru-RU" dirty="0" err="1"/>
              <a:t>жоспарлауды</a:t>
            </a:r>
            <a:r>
              <a:rPr lang="ru-RU" dirty="0"/>
              <a:t> </a:t>
            </a:r>
            <a:r>
              <a:rPr lang="ru-RU" dirty="0" err="1"/>
              <a:t>оңтайландыру</a:t>
            </a:r>
            <a:r>
              <a:rPr lang="ru-RU" dirty="0"/>
              <a:t> </a:t>
            </a:r>
            <a:r>
              <a:rPr lang="ru-RU" dirty="0" err="1"/>
              <a:t>құралдарының</a:t>
            </a:r>
            <a:r>
              <a:rPr lang="ru-RU" dirty="0"/>
              <a:t> </a:t>
            </a:r>
            <a:r>
              <a:rPr lang="ru-RU" dirty="0" err="1"/>
              <a:t>бірі</a:t>
            </a:r>
            <a:r>
              <a:rPr lang="ru-RU" dirty="0"/>
              <a:t> </a:t>
            </a:r>
            <a:r>
              <a:rPr lang="ru-RU" dirty="0" err="1"/>
              <a:t>салықтық</a:t>
            </a:r>
            <a:r>
              <a:rPr lang="ru-RU" dirty="0"/>
              <a:t> </a:t>
            </a:r>
            <a:r>
              <a:rPr lang="ru-RU" dirty="0" err="1"/>
              <a:t>есеп</a:t>
            </a:r>
            <a:r>
              <a:rPr lang="ru-RU" dirty="0"/>
              <a:t> </a:t>
            </a:r>
            <a:r>
              <a:rPr lang="ru-RU" dirty="0" err="1"/>
              <a:t>саясатын</a:t>
            </a:r>
            <a:r>
              <a:rPr lang="ru-RU" dirty="0"/>
              <a:t> </a:t>
            </a:r>
            <a:r>
              <a:rPr lang="ru-RU" dirty="0" err="1"/>
              <a:t>жасау</a:t>
            </a:r>
            <a:r>
              <a:rPr lang="ru-RU" dirty="0"/>
              <a:t> </a:t>
            </a:r>
            <a:r>
              <a:rPr lang="ru-RU" dirty="0" err="1"/>
              <a:t>болып</a:t>
            </a:r>
            <a:r>
              <a:rPr lang="ru-RU" dirty="0"/>
              <a:t> </a:t>
            </a:r>
            <a:r>
              <a:rPr lang="ru-RU" dirty="0" err="1"/>
              <a:t>табылады</a:t>
            </a:r>
            <a:r>
              <a:rPr lang="ru-RU" dirty="0"/>
              <a:t>. </a:t>
            </a:r>
            <a:r>
              <a:rPr lang="ru-RU" dirty="0" err="1"/>
              <a:t>Салық</a:t>
            </a:r>
            <a:r>
              <a:rPr lang="ru-RU" dirty="0"/>
              <a:t> </a:t>
            </a:r>
            <a:r>
              <a:rPr lang="ru-RU" dirty="0" err="1"/>
              <a:t>саясаты</a:t>
            </a:r>
            <a:r>
              <a:rPr lang="ru-RU" dirty="0"/>
              <a:t> </a:t>
            </a:r>
            <a:r>
              <a:rPr lang="ru-RU" dirty="0" err="1"/>
              <a:t>компанияның</a:t>
            </a:r>
            <a:r>
              <a:rPr lang="ru-RU" dirty="0"/>
              <a:t> </a:t>
            </a:r>
            <a:r>
              <a:rPr lang="ru-RU" dirty="0" err="1"/>
              <a:t>барлық</a:t>
            </a:r>
            <a:r>
              <a:rPr lang="ru-RU" dirty="0"/>
              <a:t> </a:t>
            </a:r>
            <a:r>
              <a:rPr lang="ru-RU" dirty="0" err="1"/>
              <a:t>салық</a:t>
            </a:r>
            <a:r>
              <a:rPr lang="ru-RU" dirty="0"/>
              <a:t> </a:t>
            </a:r>
            <a:r>
              <a:rPr lang="ru-RU" dirty="0" err="1"/>
              <a:t>ерекшеліктерін</a:t>
            </a:r>
            <a:r>
              <a:rPr lang="ru-RU" dirty="0"/>
              <a:t> </a:t>
            </a:r>
            <a:r>
              <a:rPr lang="ru-RU" dirty="0" err="1"/>
              <a:t>ашады</a:t>
            </a:r>
            <a:r>
              <a:rPr lang="ru-RU" dirty="0"/>
              <a:t>, </a:t>
            </a:r>
            <a:r>
              <a:rPr lang="ru-RU" dirty="0" err="1"/>
              <a:t>сонымен</a:t>
            </a:r>
            <a:r>
              <a:rPr lang="ru-RU" dirty="0"/>
              <a:t> </a:t>
            </a:r>
            <a:r>
              <a:rPr lang="ru-RU" dirty="0" err="1"/>
              <a:t>бірге</a:t>
            </a:r>
            <a:r>
              <a:rPr lang="ru-RU" dirty="0"/>
              <a:t> </a:t>
            </a:r>
            <a:r>
              <a:rPr lang="ru-RU" dirty="0" err="1"/>
              <a:t>салық</a:t>
            </a:r>
            <a:r>
              <a:rPr lang="ru-RU" dirty="0"/>
              <a:t> </a:t>
            </a:r>
            <a:r>
              <a:rPr lang="ru-RU" dirty="0" err="1"/>
              <a:t>құжаттарын</a:t>
            </a:r>
            <a:r>
              <a:rPr lang="ru-RU" dirty="0"/>
              <a:t> </a:t>
            </a:r>
            <a:r>
              <a:rPr lang="ru-RU" dirty="0" err="1"/>
              <a:t>ашуды</a:t>
            </a:r>
            <a:r>
              <a:rPr lang="ru-RU" dirty="0"/>
              <a:t> </a:t>
            </a:r>
            <a:r>
              <a:rPr lang="ru-RU" dirty="0" err="1"/>
              <a:t>қарастырады</a:t>
            </a:r>
            <a:endParaRPr lang="x-none" dirty="0"/>
          </a:p>
        </p:txBody>
      </p:sp>
    </p:spTree>
    <p:extLst>
      <p:ext uri="{BB962C8B-B14F-4D97-AF65-F5344CB8AC3E}">
        <p14:creationId xmlns:p14="http://schemas.microsoft.com/office/powerpoint/2010/main" val="1177119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pPr algn="just">
              <a:lnSpc>
                <a:spcPct val="100000"/>
              </a:lnSpc>
            </a:pPr>
            <a:r>
              <a:rPr lang="ru-RU" sz="2200" dirty="0" err="1"/>
              <a:t>Салықтық</a:t>
            </a:r>
            <a:r>
              <a:rPr lang="ru-RU" sz="2200" dirty="0"/>
              <a:t> </a:t>
            </a:r>
            <a:r>
              <a:rPr lang="ru-RU" sz="2200" dirty="0" err="1"/>
              <a:t>жоспарлау</a:t>
            </a:r>
            <a:r>
              <a:rPr lang="ru-RU" sz="2200" dirty="0"/>
              <a:t> </a:t>
            </a:r>
            <a:r>
              <a:rPr lang="ru-RU" sz="2200" dirty="0" err="1"/>
              <a:t>кәсіпорынның</a:t>
            </a:r>
            <a:r>
              <a:rPr lang="ru-RU" sz="2200" dirty="0"/>
              <a:t> </a:t>
            </a:r>
            <a:r>
              <a:rPr lang="ru-RU" sz="2200" dirty="0" err="1"/>
              <a:t>салық</a:t>
            </a:r>
            <a:r>
              <a:rPr lang="ru-RU" sz="2200" dirty="0"/>
              <a:t> </a:t>
            </a:r>
            <a:r>
              <a:rPr lang="ru-RU" sz="2200" dirty="0" err="1"/>
              <a:t>ауыртпалығын</a:t>
            </a:r>
            <a:r>
              <a:rPr lang="ru-RU" sz="2200" dirty="0"/>
              <a:t> </a:t>
            </a:r>
            <a:r>
              <a:rPr lang="ru-RU" sz="2200" dirty="0" err="1"/>
              <a:t>төмендетуіне</a:t>
            </a:r>
            <a:r>
              <a:rPr lang="ru-RU" sz="2200" dirty="0"/>
              <a:t> </a:t>
            </a:r>
            <a:r>
              <a:rPr lang="ru-RU" sz="2200" dirty="0" err="1"/>
              <a:t>бағытталады</a:t>
            </a:r>
            <a:r>
              <a:rPr lang="ru-RU" sz="2200" dirty="0"/>
              <a:t>, </a:t>
            </a:r>
            <a:r>
              <a:rPr lang="ru-RU" sz="2200" dirty="0" err="1"/>
              <a:t>әсіресе</a:t>
            </a:r>
            <a:r>
              <a:rPr lang="ru-RU" sz="2200" dirty="0"/>
              <a:t> </a:t>
            </a:r>
            <a:r>
              <a:rPr lang="ru-RU" sz="2200" dirty="0" err="1"/>
              <a:t>корпоративтік</a:t>
            </a:r>
            <a:r>
              <a:rPr lang="ru-RU" sz="2200" dirty="0"/>
              <a:t> </a:t>
            </a:r>
            <a:r>
              <a:rPr lang="ru-RU" sz="2200" dirty="0" err="1"/>
              <a:t>табыс</a:t>
            </a:r>
            <a:r>
              <a:rPr lang="ru-RU" sz="2200" dirty="0"/>
              <a:t> </a:t>
            </a:r>
            <a:r>
              <a:rPr lang="ru-RU" sz="2200" dirty="0" err="1"/>
              <a:t>салығын</a:t>
            </a:r>
            <a:r>
              <a:rPr lang="ru-RU" sz="2200" dirty="0"/>
              <a:t> </a:t>
            </a:r>
            <a:r>
              <a:rPr lang="ru-RU" sz="2200" dirty="0" err="1"/>
              <a:t>оңтайландыруда</a:t>
            </a:r>
            <a:r>
              <a:rPr lang="ru-RU" sz="2200" dirty="0"/>
              <a:t> </a:t>
            </a:r>
            <a:r>
              <a:rPr lang="ru-RU" sz="2200" dirty="0" err="1"/>
              <a:t>белсенді</a:t>
            </a:r>
            <a:r>
              <a:rPr lang="ru-RU" sz="2200" dirty="0"/>
              <a:t> </a:t>
            </a:r>
            <a:r>
              <a:rPr lang="ru-RU" sz="2200" dirty="0" err="1"/>
              <a:t>қолданылады</a:t>
            </a:r>
            <a:r>
              <a:rPr lang="ru-RU" dirty="0"/>
              <a:t>. </a:t>
            </a:r>
          </a:p>
        </p:txBody>
      </p:sp>
      <p:sp>
        <p:nvSpPr>
          <p:cNvPr id="3" name="Объект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85000" lnSpcReduction="20000"/>
          </a:bodyPr>
          <a:lstStyle/>
          <a:p>
            <a:endParaRPr lang="ru-RU" dirty="0"/>
          </a:p>
          <a:p>
            <a:r>
              <a:rPr lang="ru-RU" dirty="0" err="1"/>
              <a:t>Салық</a:t>
            </a:r>
            <a:r>
              <a:rPr lang="ru-RU" dirty="0"/>
              <a:t> </a:t>
            </a:r>
            <a:r>
              <a:rPr lang="ru-RU" dirty="0" err="1"/>
              <a:t>ауыртпалығын</a:t>
            </a:r>
            <a:r>
              <a:rPr lang="ru-RU" dirty="0"/>
              <a:t> </a:t>
            </a:r>
            <a:r>
              <a:rPr lang="ru-RU" dirty="0" err="1"/>
              <a:t>төмендету</a:t>
            </a:r>
            <a:r>
              <a:rPr lang="ru-RU" dirty="0"/>
              <a:t> </a:t>
            </a:r>
            <a:r>
              <a:rPr lang="ru-RU" dirty="0" err="1"/>
              <a:t>арқылы</a:t>
            </a:r>
            <a:r>
              <a:rPr lang="ru-RU" dirty="0"/>
              <a:t> компания </a:t>
            </a:r>
            <a:r>
              <a:rPr lang="ru-RU" dirty="0" err="1"/>
              <a:t>өзінің</a:t>
            </a:r>
            <a:r>
              <a:rPr lang="ru-RU" dirty="0"/>
              <a:t> </a:t>
            </a:r>
            <a:r>
              <a:rPr lang="ru-RU" dirty="0" err="1"/>
              <a:t>шығын</a:t>
            </a:r>
            <a:r>
              <a:rPr lang="ru-RU" dirty="0"/>
              <a:t> </a:t>
            </a:r>
            <a:r>
              <a:rPr lang="ru-RU" dirty="0" err="1"/>
              <a:t>баптарын</a:t>
            </a:r>
            <a:r>
              <a:rPr lang="ru-RU" dirty="0"/>
              <a:t> </a:t>
            </a:r>
            <a:r>
              <a:rPr lang="ru-RU" dirty="0" err="1"/>
              <a:t>азайтып</a:t>
            </a:r>
            <a:r>
              <a:rPr lang="ru-RU" dirty="0"/>
              <a:t>, </a:t>
            </a:r>
            <a:r>
              <a:rPr lang="ru-RU" dirty="0" err="1"/>
              <a:t>ұзақ</a:t>
            </a:r>
            <a:r>
              <a:rPr lang="ru-RU" dirty="0"/>
              <a:t> </a:t>
            </a:r>
            <a:r>
              <a:rPr lang="ru-RU" dirty="0" err="1"/>
              <a:t>мерзімді</a:t>
            </a:r>
            <a:r>
              <a:rPr lang="ru-RU" dirty="0"/>
              <a:t> </a:t>
            </a:r>
            <a:r>
              <a:rPr lang="ru-RU" dirty="0" err="1"/>
              <a:t>уақытта</a:t>
            </a:r>
            <a:r>
              <a:rPr lang="ru-RU" dirty="0"/>
              <a:t> </a:t>
            </a:r>
            <a:r>
              <a:rPr lang="ru-RU" dirty="0" err="1"/>
              <a:t>бәсекеге</a:t>
            </a:r>
            <a:r>
              <a:rPr lang="ru-RU" dirty="0"/>
              <a:t> </a:t>
            </a:r>
            <a:r>
              <a:rPr lang="ru-RU" dirty="0" err="1"/>
              <a:t>қабілеттілігі</a:t>
            </a:r>
            <a:r>
              <a:rPr lang="ru-RU" dirty="0"/>
              <a:t> мен </a:t>
            </a:r>
            <a:r>
              <a:rPr lang="ru-RU" dirty="0" err="1"/>
              <a:t>табыс</a:t>
            </a:r>
            <a:r>
              <a:rPr lang="ru-RU" dirty="0"/>
              <a:t> </a:t>
            </a:r>
            <a:r>
              <a:rPr lang="ru-RU" dirty="0" err="1"/>
              <a:t>көлемін</a:t>
            </a:r>
            <a:r>
              <a:rPr lang="ru-RU" dirty="0"/>
              <a:t> </a:t>
            </a:r>
            <a:r>
              <a:rPr lang="ru-RU" dirty="0" err="1"/>
              <a:t>жоғарлатады</a:t>
            </a:r>
            <a:r>
              <a:rPr lang="ru-RU" dirty="0"/>
              <a:t>. </a:t>
            </a:r>
            <a:endParaRPr lang="en-US" dirty="0"/>
          </a:p>
          <a:p>
            <a:r>
              <a:rPr lang="ru-RU" dirty="0" err="1"/>
              <a:t>Салықтық</a:t>
            </a:r>
            <a:r>
              <a:rPr lang="ru-RU" dirty="0"/>
              <a:t> </a:t>
            </a:r>
            <a:r>
              <a:rPr lang="ru-RU" dirty="0" err="1"/>
              <a:t>жоспарлауды</a:t>
            </a:r>
            <a:r>
              <a:rPr lang="ru-RU" dirty="0"/>
              <a:t> </a:t>
            </a:r>
            <a:r>
              <a:rPr lang="ru-RU" dirty="0" err="1"/>
              <a:t>қолдану</a:t>
            </a:r>
            <a:r>
              <a:rPr lang="ru-RU" dirty="0"/>
              <a:t> </a:t>
            </a:r>
            <a:r>
              <a:rPr lang="ru-RU" dirty="0" err="1"/>
              <a:t>кәсіпорынды</a:t>
            </a:r>
            <a:r>
              <a:rPr lang="ru-RU" dirty="0"/>
              <a:t> </a:t>
            </a:r>
            <a:r>
              <a:rPr lang="ru-RU" dirty="0" err="1"/>
              <a:t>тіркеген</a:t>
            </a:r>
            <a:r>
              <a:rPr lang="ru-RU" dirty="0"/>
              <a:t> </a:t>
            </a:r>
            <a:r>
              <a:rPr lang="ru-RU" dirty="0" err="1"/>
              <a:t>кезден</a:t>
            </a:r>
            <a:r>
              <a:rPr lang="ru-RU" dirty="0"/>
              <a:t> </a:t>
            </a:r>
            <a:r>
              <a:rPr lang="ru-RU" dirty="0" err="1"/>
              <a:t>басталады</a:t>
            </a:r>
            <a:r>
              <a:rPr lang="ru-RU" dirty="0"/>
              <a:t>, </a:t>
            </a:r>
            <a:r>
              <a:rPr lang="ru-RU" dirty="0" err="1"/>
              <a:t>себебі</a:t>
            </a:r>
            <a:r>
              <a:rPr lang="ru-RU" dirty="0"/>
              <a:t> </a:t>
            </a:r>
            <a:r>
              <a:rPr lang="ru-RU" dirty="0" err="1"/>
              <a:t>кәсіпорынның</a:t>
            </a:r>
            <a:r>
              <a:rPr lang="ru-RU" dirty="0"/>
              <a:t> </a:t>
            </a:r>
            <a:r>
              <a:rPr lang="ru-RU" dirty="0" err="1"/>
              <a:t>ұйымдық-құқықтық</a:t>
            </a:r>
            <a:r>
              <a:rPr lang="ru-RU" dirty="0"/>
              <a:t> </a:t>
            </a:r>
            <a:r>
              <a:rPr lang="ru-RU" dirty="0" err="1"/>
              <a:t>нысаны</a:t>
            </a:r>
            <a:r>
              <a:rPr lang="ru-RU" dirty="0"/>
              <a:t>, </a:t>
            </a:r>
            <a:r>
              <a:rPr lang="ru-RU" dirty="0" err="1"/>
              <a:t>оның</a:t>
            </a:r>
            <a:r>
              <a:rPr lang="ru-RU" dirty="0"/>
              <a:t> </a:t>
            </a:r>
            <a:r>
              <a:rPr lang="ru-RU" dirty="0" err="1"/>
              <a:t>құрылымы</a:t>
            </a:r>
            <a:r>
              <a:rPr lang="ru-RU" dirty="0"/>
              <a:t> мен </a:t>
            </a:r>
            <a:r>
              <a:rPr lang="ru-RU" dirty="0" err="1"/>
              <a:t>орналасуы</a:t>
            </a:r>
            <a:r>
              <a:rPr lang="ru-RU" dirty="0"/>
              <a:t> </a:t>
            </a:r>
            <a:r>
              <a:rPr lang="ru-RU" dirty="0" err="1"/>
              <a:t>болашақта</a:t>
            </a:r>
            <a:r>
              <a:rPr lang="ru-RU" dirty="0"/>
              <a:t> </a:t>
            </a:r>
            <a:r>
              <a:rPr lang="ru-RU" dirty="0" err="1"/>
              <a:t>салықты</a:t>
            </a:r>
            <a:r>
              <a:rPr lang="ru-RU" dirty="0"/>
              <a:t> </a:t>
            </a:r>
            <a:r>
              <a:rPr lang="ru-RU" dirty="0" err="1"/>
              <a:t>оңтайландыру</a:t>
            </a:r>
            <a:r>
              <a:rPr lang="ru-RU" dirty="0"/>
              <a:t> </a:t>
            </a:r>
            <a:r>
              <a:rPr lang="ru-RU" dirty="0" err="1"/>
              <a:t>және</a:t>
            </a:r>
            <a:r>
              <a:rPr lang="ru-RU" dirty="0"/>
              <a:t> </a:t>
            </a:r>
            <a:r>
              <a:rPr lang="ru-RU" dirty="0" err="1"/>
              <a:t>кәсіпорынның</a:t>
            </a:r>
            <a:r>
              <a:rPr lang="ru-RU" dirty="0"/>
              <a:t> </a:t>
            </a:r>
            <a:r>
              <a:rPr lang="ru-RU" dirty="0" err="1"/>
              <a:t>салық</a:t>
            </a:r>
            <a:r>
              <a:rPr lang="ru-RU" dirty="0"/>
              <a:t> </a:t>
            </a:r>
            <a:r>
              <a:rPr lang="ru-RU" dirty="0" err="1"/>
              <a:t>ауыртпалығын</a:t>
            </a:r>
            <a:r>
              <a:rPr lang="ru-RU" dirty="0"/>
              <a:t> </a:t>
            </a:r>
            <a:r>
              <a:rPr lang="ru-RU" dirty="0" err="1"/>
              <a:t>төмендету</a:t>
            </a:r>
            <a:r>
              <a:rPr lang="ru-RU" dirty="0"/>
              <a:t> </a:t>
            </a:r>
            <a:r>
              <a:rPr lang="ru-RU" dirty="0" err="1"/>
              <a:t>процесінде</a:t>
            </a:r>
            <a:r>
              <a:rPr lang="ru-RU" dirty="0"/>
              <a:t> </a:t>
            </a:r>
            <a:r>
              <a:rPr lang="ru-RU" dirty="0" err="1"/>
              <a:t>маңызды</a:t>
            </a:r>
            <a:r>
              <a:rPr lang="ru-RU" dirty="0"/>
              <a:t> </a:t>
            </a:r>
            <a:r>
              <a:rPr lang="ru-RU" dirty="0" err="1"/>
              <a:t>рөл</a:t>
            </a:r>
            <a:r>
              <a:rPr lang="ru-RU" dirty="0"/>
              <a:t> </a:t>
            </a:r>
            <a:r>
              <a:rPr lang="ru-RU" dirty="0" err="1"/>
              <a:t>атқара</a:t>
            </a:r>
            <a:r>
              <a:rPr lang="ru-RU" dirty="0"/>
              <a:t> </a:t>
            </a:r>
            <a:r>
              <a:rPr lang="ru-RU" dirty="0" err="1"/>
              <a:t>алады</a:t>
            </a:r>
            <a:r>
              <a:rPr lang="ru-RU" dirty="0"/>
              <a:t>. </a:t>
            </a:r>
            <a:endParaRPr lang="en-US" dirty="0"/>
          </a:p>
          <a:p>
            <a:r>
              <a:rPr lang="ru-RU" dirty="0" err="1"/>
              <a:t>Салықты</a:t>
            </a:r>
            <a:r>
              <a:rPr lang="ru-RU" dirty="0"/>
              <a:t> </a:t>
            </a:r>
            <a:r>
              <a:rPr lang="ru-RU" dirty="0" err="1"/>
              <a:t>жоспарлау</a:t>
            </a:r>
            <a:r>
              <a:rPr lang="ru-RU" dirty="0"/>
              <a:t> </a:t>
            </a:r>
            <a:r>
              <a:rPr lang="ru-RU" dirty="0" err="1"/>
              <a:t>процесі</a:t>
            </a:r>
            <a:r>
              <a:rPr lang="ru-RU" dirty="0"/>
              <a:t> тек </a:t>
            </a:r>
            <a:r>
              <a:rPr lang="ru-RU" dirty="0" err="1"/>
              <a:t>салық</a:t>
            </a:r>
            <a:r>
              <a:rPr lang="ru-RU" dirty="0"/>
              <a:t> </a:t>
            </a:r>
            <a:r>
              <a:rPr lang="ru-RU" dirty="0" err="1"/>
              <a:t>төлемдерінің</a:t>
            </a:r>
            <a:r>
              <a:rPr lang="ru-RU" dirty="0"/>
              <a:t> </a:t>
            </a:r>
            <a:r>
              <a:rPr lang="ru-RU" dirty="0" err="1"/>
              <a:t>азаюымен</a:t>
            </a:r>
            <a:r>
              <a:rPr lang="ru-RU" dirty="0"/>
              <a:t> </a:t>
            </a:r>
            <a:r>
              <a:rPr lang="ru-RU" dirty="0" err="1"/>
              <a:t>ғана</a:t>
            </a:r>
            <a:r>
              <a:rPr lang="ru-RU" dirty="0"/>
              <a:t> </a:t>
            </a:r>
            <a:r>
              <a:rPr lang="ru-RU" dirty="0" err="1"/>
              <a:t>шектелмеуі</a:t>
            </a:r>
            <a:r>
              <a:rPr lang="ru-RU" dirty="0"/>
              <a:t> </a:t>
            </a:r>
            <a:r>
              <a:rPr lang="ru-RU" dirty="0" err="1"/>
              <a:t>қажет</a:t>
            </a:r>
            <a:r>
              <a:rPr lang="ru-RU" dirty="0"/>
              <a:t>, </a:t>
            </a:r>
            <a:r>
              <a:rPr lang="ru-RU" dirty="0" err="1"/>
              <a:t>керісінше</a:t>
            </a:r>
            <a:r>
              <a:rPr lang="ru-RU" dirty="0"/>
              <a:t> </a:t>
            </a:r>
            <a:r>
              <a:rPr lang="ru-RU" dirty="0" err="1"/>
              <a:t>кәсіпорынды</a:t>
            </a:r>
            <a:r>
              <a:rPr lang="ru-RU" dirty="0"/>
              <a:t> </a:t>
            </a:r>
            <a:r>
              <a:rPr lang="ru-RU" dirty="0" err="1"/>
              <a:t>тиімді</a:t>
            </a:r>
            <a:r>
              <a:rPr lang="ru-RU" dirty="0"/>
              <a:t> </a:t>
            </a:r>
            <a:r>
              <a:rPr lang="ru-RU" dirty="0" err="1"/>
              <a:t>басқару</a:t>
            </a:r>
            <a:r>
              <a:rPr lang="ru-RU" dirty="0"/>
              <a:t> мен </a:t>
            </a:r>
            <a:r>
              <a:rPr lang="ru-RU" dirty="0" err="1"/>
              <a:t>басқару</a:t>
            </a:r>
            <a:r>
              <a:rPr lang="ru-RU" dirty="0"/>
              <a:t> </a:t>
            </a:r>
            <a:r>
              <a:rPr lang="ru-RU" dirty="0" err="1"/>
              <a:t>жүйесін</a:t>
            </a:r>
            <a:r>
              <a:rPr lang="ru-RU" dirty="0"/>
              <a:t> </a:t>
            </a:r>
            <a:r>
              <a:rPr lang="ru-RU" dirty="0" err="1"/>
              <a:t>құруға</a:t>
            </a:r>
            <a:r>
              <a:rPr lang="ru-RU" dirty="0"/>
              <a:t> </a:t>
            </a:r>
            <a:r>
              <a:rPr lang="ru-RU" dirty="0" err="1"/>
              <a:t>әкелуі</a:t>
            </a:r>
            <a:r>
              <a:rPr lang="ru-RU" dirty="0"/>
              <a:t> </a:t>
            </a:r>
            <a:r>
              <a:rPr lang="ru-RU" dirty="0" err="1"/>
              <a:t>керек</a:t>
            </a:r>
            <a:r>
              <a:rPr lang="ru-RU" dirty="0"/>
              <a:t>. </a:t>
            </a:r>
            <a:endParaRPr lang="en-US" dirty="0"/>
          </a:p>
          <a:p>
            <a:r>
              <a:rPr lang="ru-RU" dirty="0"/>
              <a:t> </a:t>
            </a:r>
            <a:r>
              <a:rPr lang="en-US" dirty="0" err="1"/>
              <a:t>C</a:t>
            </a:r>
            <a:r>
              <a:rPr lang="ru-RU" dirty="0" err="1"/>
              <a:t>алықтық</a:t>
            </a:r>
            <a:r>
              <a:rPr lang="ru-RU" dirty="0"/>
              <a:t> </a:t>
            </a:r>
            <a:r>
              <a:rPr lang="ru-RU" dirty="0" err="1"/>
              <a:t>жоспарлау</a:t>
            </a:r>
            <a:r>
              <a:rPr lang="ru-RU" dirty="0"/>
              <a:t> </a:t>
            </a:r>
            <a:r>
              <a:rPr lang="ru-RU" dirty="0" err="1"/>
              <a:t>бір</a:t>
            </a:r>
            <a:r>
              <a:rPr lang="ru-RU" dirty="0"/>
              <a:t> </a:t>
            </a:r>
            <a:r>
              <a:rPr lang="ru-RU" dirty="0" err="1"/>
              <a:t>реттік</a:t>
            </a:r>
            <a:r>
              <a:rPr lang="ru-RU" dirty="0"/>
              <a:t> </a:t>
            </a:r>
            <a:r>
              <a:rPr lang="ru-RU" dirty="0" err="1"/>
              <a:t>жоба</a:t>
            </a:r>
            <a:r>
              <a:rPr lang="ru-RU" dirty="0"/>
              <a:t> </a:t>
            </a:r>
            <a:r>
              <a:rPr lang="ru-RU" dirty="0" err="1"/>
              <a:t>емес</a:t>
            </a:r>
            <a:r>
              <a:rPr lang="ru-RU" dirty="0"/>
              <a:t>, </a:t>
            </a:r>
            <a:r>
              <a:rPr lang="ru-RU" dirty="0" err="1"/>
              <a:t>кәсіпорынның</a:t>
            </a:r>
            <a:r>
              <a:rPr lang="ru-RU" dirty="0"/>
              <a:t> </a:t>
            </a:r>
            <a:r>
              <a:rPr lang="ru-RU" dirty="0" err="1"/>
              <a:t>қызметін</a:t>
            </a:r>
            <a:r>
              <a:rPr lang="ru-RU" dirty="0"/>
              <a:t> </a:t>
            </a:r>
            <a:r>
              <a:rPr lang="ru-RU" dirty="0" err="1"/>
              <a:t>жақсартудың</a:t>
            </a:r>
            <a:r>
              <a:rPr lang="ru-RU" dirty="0"/>
              <a:t> </a:t>
            </a:r>
            <a:r>
              <a:rPr lang="ru-RU" dirty="0" err="1"/>
              <a:t>тұрақты</a:t>
            </a:r>
            <a:r>
              <a:rPr lang="ru-RU" dirty="0"/>
              <a:t> </a:t>
            </a:r>
            <a:r>
              <a:rPr lang="ru-RU" dirty="0" err="1"/>
              <a:t>стратегиясы</a:t>
            </a:r>
            <a:r>
              <a:rPr lang="ru-RU" dirty="0"/>
              <a:t> </a:t>
            </a:r>
            <a:r>
              <a:rPr lang="ru-RU" dirty="0" err="1"/>
              <a:t>болып</a:t>
            </a:r>
            <a:r>
              <a:rPr lang="ru-RU" dirty="0"/>
              <a:t> </a:t>
            </a:r>
            <a:r>
              <a:rPr lang="ru-RU" dirty="0" err="1"/>
              <a:t>табылады</a:t>
            </a:r>
            <a:r>
              <a:rPr lang="ru-RU" dirty="0"/>
              <a:t>.</a:t>
            </a:r>
          </a:p>
        </p:txBody>
      </p:sp>
    </p:spTree>
    <p:extLst>
      <p:ext uri="{BB962C8B-B14F-4D97-AF65-F5344CB8AC3E}">
        <p14:creationId xmlns:p14="http://schemas.microsoft.com/office/powerpoint/2010/main" val="1345924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65675" y="828942"/>
            <a:ext cx="9955850" cy="493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336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94005"/>
            <a:ext cx="10515600" cy="1596684"/>
          </a:xfrm>
        </p:spPr>
        <p:style>
          <a:lnRef idx="1">
            <a:schemeClr val="accent1"/>
          </a:lnRef>
          <a:fillRef idx="2">
            <a:schemeClr val="accent1"/>
          </a:fillRef>
          <a:effectRef idx="1">
            <a:schemeClr val="accent1"/>
          </a:effectRef>
          <a:fontRef idx="minor">
            <a:schemeClr val="dk1"/>
          </a:fontRef>
        </p:style>
        <p:txBody>
          <a:bodyPr>
            <a:noAutofit/>
          </a:bodyPr>
          <a:lstStyle/>
          <a:p>
            <a:r>
              <a:rPr lang="ru-RU" sz="2400" b="1" dirty="0" err="1">
                <a:solidFill>
                  <a:srgbClr val="FF0000"/>
                </a:solidFill>
              </a:rPr>
              <a:t>Кәсіпорынның</a:t>
            </a:r>
            <a:r>
              <a:rPr lang="ru-RU" sz="2400" b="1" dirty="0">
                <a:solidFill>
                  <a:srgbClr val="FF0000"/>
                </a:solidFill>
              </a:rPr>
              <a:t> </a:t>
            </a:r>
            <a:r>
              <a:rPr lang="ru-RU" sz="2400" b="1" dirty="0" err="1">
                <a:solidFill>
                  <a:srgbClr val="FF0000"/>
                </a:solidFill>
              </a:rPr>
              <a:t>салық</a:t>
            </a:r>
            <a:r>
              <a:rPr lang="ru-RU" sz="2400" b="1" dirty="0">
                <a:solidFill>
                  <a:srgbClr val="FF0000"/>
                </a:solidFill>
              </a:rPr>
              <a:t> </a:t>
            </a:r>
            <a:r>
              <a:rPr lang="ru-RU" sz="2400" b="1" dirty="0" err="1">
                <a:solidFill>
                  <a:srgbClr val="FF0000"/>
                </a:solidFill>
              </a:rPr>
              <a:t>саясаты</a:t>
            </a:r>
            <a:r>
              <a:rPr lang="ru-RU" sz="2400" b="1" dirty="0">
                <a:solidFill>
                  <a:srgbClr val="FF0000"/>
                </a:solidFill>
              </a:rPr>
              <a:t> </a:t>
            </a:r>
            <a:r>
              <a:rPr lang="ru-RU" sz="2400" dirty="0"/>
              <a:t>– </a:t>
            </a:r>
            <a:r>
              <a:rPr lang="ru-RU" sz="2400" dirty="0" err="1"/>
              <a:t>бұл</a:t>
            </a:r>
            <a:r>
              <a:rPr lang="ru-RU" sz="2400" dirty="0"/>
              <a:t> компания </a:t>
            </a:r>
            <a:r>
              <a:rPr lang="ru-RU" sz="2400" dirty="0" err="1"/>
              <a:t>салық</a:t>
            </a:r>
            <a:r>
              <a:rPr lang="ru-RU" sz="2400" dirty="0"/>
              <a:t> </a:t>
            </a:r>
            <a:r>
              <a:rPr lang="ru-RU" sz="2400" dirty="0" err="1"/>
              <a:t>есебі</a:t>
            </a:r>
            <a:r>
              <a:rPr lang="ru-RU" sz="2400" dirty="0"/>
              <a:t> </a:t>
            </a:r>
            <a:r>
              <a:rPr lang="ru-RU" sz="2400" dirty="0" err="1"/>
              <a:t>саласында</a:t>
            </a:r>
            <a:r>
              <a:rPr lang="ru-RU" sz="2400" dirty="0"/>
              <a:t> </a:t>
            </a:r>
            <a:r>
              <a:rPr lang="ru-RU" sz="2400" dirty="0" err="1"/>
              <a:t>жүргізетін</a:t>
            </a:r>
            <a:r>
              <a:rPr lang="ru-RU" sz="2400" dirty="0"/>
              <a:t> </a:t>
            </a:r>
            <a:r>
              <a:rPr lang="ru-RU" sz="2400" dirty="0" err="1"/>
              <a:t>шаралардың</a:t>
            </a:r>
            <a:r>
              <a:rPr lang="ru-RU" sz="2400" dirty="0"/>
              <a:t> </a:t>
            </a:r>
            <a:r>
              <a:rPr lang="ru-RU" sz="2400" dirty="0" err="1"/>
              <a:t>жүйесі</a:t>
            </a:r>
            <a:r>
              <a:rPr lang="ru-RU" sz="2400" dirty="0"/>
              <a:t>, </a:t>
            </a:r>
            <a:r>
              <a:rPr lang="ru-RU" sz="2400" dirty="0" err="1"/>
              <a:t>яғни</a:t>
            </a:r>
            <a:r>
              <a:rPr lang="ru-RU" sz="2400" dirty="0"/>
              <a:t> </a:t>
            </a:r>
            <a:r>
              <a:rPr lang="ru-RU" sz="2400" dirty="0" err="1"/>
              <a:t>кәсіпорынның</a:t>
            </a:r>
            <a:r>
              <a:rPr lang="ru-RU" sz="2400" dirty="0"/>
              <a:t> </a:t>
            </a:r>
            <a:r>
              <a:rPr lang="ru-RU" sz="2400" dirty="0" err="1"/>
              <a:t>салық</a:t>
            </a:r>
            <a:r>
              <a:rPr lang="ru-RU" sz="2400" dirty="0"/>
              <a:t> </a:t>
            </a:r>
            <a:r>
              <a:rPr lang="ru-RU" sz="2400" dirty="0" err="1"/>
              <a:t>міндеттемелерін</a:t>
            </a:r>
            <a:r>
              <a:rPr lang="ru-RU" sz="2400" dirty="0"/>
              <a:t> </a:t>
            </a:r>
            <a:r>
              <a:rPr lang="ru-RU" sz="2400" dirty="0" err="1"/>
              <a:t>есептеу</a:t>
            </a:r>
            <a:r>
              <a:rPr lang="ru-RU" sz="2400" dirty="0"/>
              <a:t> мен </a:t>
            </a:r>
            <a:r>
              <a:rPr lang="ru-RU" sz="2400" dirty="0" err="1"/>
              <a:t>төлеу</a:t>
            </a:r>
            <a:r>
              <a:rPr lang="ru-RU" sz="2400" dirty="0"/>
              <a:t>, </a:t>
            </a:r>
            <a:r>
              <a:rPr lang="ru-RU" sz="2400" dirty="0" err="1"/>
              <a:t>сондай-ақ</a:t>
            </a:r>
            <a:r>
              <a:rPr lang="ru-RU" sz="2400" dirty="0"/>
              <a:t> </a:t>
            </a:r>
            <a:r>
              <a:rPr lang="ru-RU" sz="2400" dirty="0" err="1"/>
              <a:t>кәсіпорынның</a:t>
            </a:r>
            <a:r>
              <a:rPr lang="ru-RU" sz="2400" dirty="0"/>
              <a:t> </a:t>
            </a:r>
            <a:r>
              <a:rPr lang="ru-RU" sz="2400" dirty="0" err="1"/>
              <a:t>мемлекеттік</a:t>
            </a:r>
            <a:r>
              <a:rPr lang="ru-RU" sz="2400" dirty="0"/>
              <a:t> </a:t>
            </a:r>
            <a:r>
              <a:rPr lang="ru-RU" sz="2400" dirty="0" err="1"/>
              <a:t>органдармен</a:t>
            </a:r>
            <a:r>
              <a:rPr lang="ru-RU" sz="2400" dirty="0"/>
              <a:t> </a:t>
            </a:r>
            <a:r>
              <a:rPr lang="ru-RU" sz="2400" dirty="0" err="1"/>
              <a:t>қарым-қатынасты</a:t>
            </a:r>
            <a:r>
              <a:rPr lang="ru-RU" sz="2400" dirty="0"/>
              <a:t> </a:t>
            </a:r>
            <a:r>
              <a:rPr lang="ru-RU" sz="2400" dirty="0" err="1"/>
              <a:t>жүргізуі</a:t>
            </a:r>
            <a:r>
              <a:rPr lang="ru-RU" sz="2400" dirty="0"/>
              <a:t>. </a:t>
            </a:r>
            <a:r>
              <a:rPr lang="ru-RU" sz="2400" b="1" u="sng" dirty="0" err="1">
                <a:solidFill>
                  <a:srgbClr val="FF0000"/>
                </a:solidFill>
              </a:rPr>
              <a:t>Кәсіпорын</a:t>
            </a:r>
            <a:r>
              <a:rPr lang="ru-RU" sz="2400" b="1" u="sng" dirty="0">
                <a:solidFill>
                  <a:srgbClr val="FF0000"/>
                </a:solidFill>
              </a:rPr>
              <a:t> </a:t>
            </a:r>
            <a:r>
              <a:rPr lang="ru-RU" sz="2400" b="1" u="sng" dirty="0" err="1">
                <a:solidFill>
                  <a:srgbClr val="FF0000"/>
                </a:solidFill>
              </a:rPr>
              <a:t>деңгейінде</a:t>
            </a:r>
            <a:r>
              <a:rPr lang="ru-RU" sz="2400" b="1" u="sng" dirty="0">
                <a:solidFill>
                  <a:srgbClr val="FF0000"/>
                </a:solidFill>
              </a:rPr>
              <a:t> </a:t>
            </a:r>
            <a:r>
              <a:rPr lang="ru-RU" sz="2400" b="1" u="sng" dirty="0" err="1">
                <a:solidFill>
                  <a:srgbClr val="FF0000"/>
                </a:solidFill>
              </a:rPr>
              <a:t>салық</a:t>
            </a:r>
            <a:r>
              <a:rPr lang="ru-RU" sz="2400" b="1" u="sng" dirty="0">
                <a:solidFill>
                  <a:srgbClr val="FF0000"/>
                </a:solidFill>
              </a:rPr>
              <a:t> </a:t>
            </a:r>
            <a:r>
              <a:rPr lang="ru-RU" sz="2400" b="1" u="sng" dirty="0" err="1">
                <a:solidFill>
                  <a:srgbClr val="FF0000"/>
                </a:solidFill>
              </a:rPr>
              <a:t>саясатының</a:t>
            </a:r>
            <a:r>
              <a:rPr lang="ru-RU" sz="2400" b="1" u="sng" dirty="0">
                <a:solidFill>
                  <a:srgbClr val="FF0000"/>
                </a:solidFill>
              </a:rPr>
              <a:t> </a:t>
            </a:r>
            <a:r>
              <a:rPr lang="ru-RU" sz="2400" b="1" u="sng" dirty="0" err="1">
                <a:solidFill>
                  <a:srgbClr val="FF0000"/>
                </a:solidFill>
              </a:rPr>
              <a:t>міндеттері</a:t>
            </a:r>
            <a:r>
              <a:rPr lang="ru-RU" sz="2400" b="1" u="sng" dirty="0">
                <a:solidFill>
                  <a:srgbClr val="FF0000"/>
                </a:solidFill>
              </a:rPr>
              <a:t>: </a:t>
            </a:r>
            <a:br>
              <a:rPr lang="ru-RU" sz="2400" b="1" u="sng" dirty="0">
                <a:solidFill>
                  <a:srgbClr val="FF0000"/>
                </a:solidFill>
              </a:rPr>
            </a:br>
            <a:endParaRPr lang="ru-RU" sz="2400" b="1" u="sng" dirty="0">
              <a:solidFill>
                <a:srgbClr val="FF0000"/>
              </a:solidFill>
            </a:endParaRPr>
          </a:p>
        </p:txBody>
      </p:sp>
      <p:sp>
        <p:nvSpPr>
          <p:cNvPr id="3" name="Объект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85000" lnSpcReduction="20000"/>
          </a:bodyPr>
          <a:lstStyle/>
          <a:p>
            <a:r>
              <a:rPr lang="ru-RU" dirty="0" err="1"/>
              <a:t>айыппұлдарды</a:t>
            </a:r>
            <a:r>
              <a:rPr lang="ru-RU" dirty="0"/>
              <a:t> </a:t>
            </a:r>
            <a:r>
              <a:rPr lang="ru-RU" dirty="0" err="1"/>
              <a:t>болдырмау</a:t>
            </a:r>
            <a:r>
              <a:rPr lang="ru-RU" dirty="0"/>
              <a:t> </a:t>
            </a:r>
            <a:r>
              <a:rPr lang="ru-RU" dirty="0" err="1"/>
              <a:t>мақсатында</a:t>
            </a:r>
            <a:r>
              <a:rPr lang="ru-RU" dirty="0"/>
              <a:t> </a:t>
            </a:r>
            <a:r>
              <a:rPr lang="ru-RU" dirty="0" err="1"/>
              <a:t>барлық</a:t>
            </a:r>
            <a:r>
              <a:rPr lang="ru-RU" dirty="0"/>
              <a:t> </a:t>
            </a:r>
            <a:r>
              <a:rPr lang="ru-RU" dirty="0" err="1"/>
              <a:t>салық</a:t>
            </a:r>
            <a:r>
              <a:rPr lang="ru-RU" dirty="0"/>
              <a:t> </a:t>
            </a:r>
            <a:r>
              <a:rPr lang="ru-RU" dirty="0" err="1"/>
              <a:t>міндеттемелерін</a:t>
            </a:r>
            <a:r>
              <a:rPr lang="ru-RU" dirty="0"/>
              <a:t> </a:t>
            </a:r>
            <a:r>
              <a:rPr lang="ru-RU" dirty="0" err="1"/>
              <a:t>уақытында</a:t>
            </a:r>
            <a:r>
              <a:rPr lang="ru-RU" dirty="0"/>
              <a:t> </a:t>
            </a:r>
            <a:r>
              <a:rPr lang="ru-RU" dirty="0" err="1"/>
              <a:t>тізімдеу</a:t>
            </a:r>
            <a:r>
              <a:rPr lang="ru-RU" dirty="0"/>
              <a:t>; </a:t>
            </a:r>
          </a:p>
          <a:p>
            <a:r>
              <a:rPr lang="ru-RU" dirty="0" err="1"/>
              <a:t>салық</a:t>
            </a:r>
            <a:r>
              <a:rPr lang="ru-RU" dirty="0"/>
              <a:t> </a:t>
            </a:r>
            <a:r>
              <a:rPr lang="ru-RU" dirty="0" err="1"/>
              <a:t>операцияларын</a:t>
            </a:r>
            <a:r>
              <a:rPr lang="ru-RU" dirty="0"/>
              <a:t> </a:t>
            </a:r>
            <a:r>
              <a:rPr lang="ru-RU" dirty="0" err="1"/>
              <a:t>оңтайландыру</a:t>
            </a:r>
            <a:r>
              <a:rPr lang="ru-RU" dirty="0"/>
              <a:t>; </a:t>
            </a:r>
          </a:p>
          <a:p>
            <a:r>
              <a:rPr lang="ru-RU" dirty="0" err="1"/>
              <a:t>қысқа</a:t>
            </a:r>
            <a:r>
              <a:rPr lang="ru-RU" dirty="0"/>
              <a:t> </a:t>
            </a:r>
            <a:r>
              <a:rPr lang="ru-RU" dirty="0" err="1"/>
              <a:t>мерзімді</a:t>
            </a:r>
            <a:r>
              <a:rPr lang="ru-RU" dirty="0"/>
              <a:t> </a:t>
            </a:r>
            <a:r>
              <a:rPr lang="ru-RU" dirty="0" err="1"/>
              <a:t>мақсаттарға</a:t>
            </a:r>
            <a:r>
              <a:rPr lang="ru-RU" dirty="0"/>
              <a:t> </a:t>
            </a:r>
            <a:r>
              <a:rPr lang="ru-RU" dirty="0" err="1"/>
              <a:t>жету</a:t>
            </a:r>
            <a:r>
              <a:rPr lang="ru-RU" dirty="0"/>
              <a:t> </a:t>
            </a:r>
            <a:r>
              <a:rPr lang="ru-RU" dirty="0" err="1"/>
              <a:t>үшін</a:t>
            </a:r>
            <a:r>
              <a:rPr lang="ru-RU" dirty="0"/>
              <a:t> компания </a:t>
            </a:r>
            <a:r>
              <a:rPr lang="ru-RU" dirty="0" err="1"/>
              <a:t>қаражатын</a:t>
            </a:r>
            <a:r>
              <a:rPr lang="ru-RU" dirty="0"/>
              <a:t> </a:t>
            </a:r>
            <a:r>
              <a:rPr lang="ru-RU" dirty="0" err="1"/>
              <a:t>салық</a:t>
            </a:r>
            <a:r>
              <a:rPr lang="ru-RU" dirty="0"/>
              <a:t> </a:t>
            </a:r>
            <a:r>
              <a:rPr lang="ru-RU" dirty="0" err="1"/>
              <a:t>төлемдерінен</a:t>
            </a:r>
            <a:r>
              <a:rPr lang="ru-RU" dirty="0"/>
              <a:t> </a:t>
            </a:r>
            <a:r>
              <a:rPr lang="ru-RU" dirty="0" err="1"/>
              <a:t>босату</a:t>
            </a:r>
            <a:r>
              <a:rPr lang="ru-RU" dirty="0"/>
              <a:t>; </a:t>
            </a:r>
          </a:p>
          <a:p>
            <a:r>
              <a:rPr lang="ru-RU" dirty="0" err="1"/>
              <a:t>кәсіпорынның</a:t>
            </a:r>
            <a:r>
              <a:rPr lang="ru-RU" dirty="0"/>
              <a:t> </a:t>
            </a:r>
            <a:r>
              <a:rPr lang="ru-RU" dirty="0" err="1"/>
              <a:t>адал</a:t>
            </a:r>
            <a:r>
              <a:rPr lang="ru-RU" dirty="0"/>
              <a:t> </a:t>
            </a:r>
            <a:r>
              <a:rPr lang="ru-RU" dirty="0" err="1"/>
              <a:t>емес</a:t>
            </a:r>
            <a:r>
              <a:rPr lang="ru-RU" dirty="0"/>
              <a:t> </a:t>
            </a:r>
            <a:r>
              <a:rPr lang="ru-RU" dirty="0" err="1"/>
              <a:t>салық</a:t>
            </a:r>
            <a:r>
              <a:rPr lang="ru-RU" dirty="0"/>
              <a:t> </a:t>
            </a:r>
            <a:r>
              <a:rPr lang="ru-RU" dirty="0" err="1"/>
              <a:t>төлеушілер</a:t>
            </a:r>
            <a:r>
              <a:rPr lang="ru-RU" dirty="0"/>
              <a:t> </a:t>
            </a:r>
            <a:r>
              <a:rPr lang="ru-RU" dirty="0" err="1"/>
              <a:t>қатарына</a:t>
            </a:r>
            <a:r>
              <a:rPr lang="ru-RU" dirty="0"/>
              <a:t> </a:t>
            </a:r>
            <a:r>
              <a:rPr lang="ru-RU" dirty="0" err="1"/>
              <a:t>кіруіне</a:t>
            </a:r>
            <a:r>
              <a:rPr lang="ru-RU" dirty="0"/>
              <a:t> </a:t>
            </a:r>
            <a:r>
              <a:rPr lang="ru-RU" dirty="0" err="1"/>
              <a:t>жол</a:t>
            </a:r>
            <a:r>
              <a:rPr lang="ru-RU" dirty="0"/>
              <a:t> </a:t>
            </a:r>
            <a:r>
              <a:rPr lang="ru-RU" dirty="0" err="1"/>
              <a:t>бермеу</a:t>
            </a:r>
            <a:r>
              <a:rPr lang="ru-RU" dirty="0"/>
              <a:t> . </a:t>
            </a:r>
          </a:p>
          <a:p>
            <a:r>
              <a:rPr lang="ru-RU" dirty="0" err="1"/>
              <a:t>Өз</a:t>
            </a:r>
            <a:r>
              <a:rPr lang="ru-RU" dirty="0"/>
              <a:t> </a:t>
            </a:r>
            <a:r>
              <a:rPr lang="ru-RU" dirty="0" err="1"/>
              <a:t>кезегінде</a:t>
            </a:r>
            <a:r>
              <a:rPr lang="ru-RU" dirty="0"/>
              <a:t> </a:t>
            </a:r>
            <a:r>
              <a:rPr lang="ru-RU" dirty="0" err="1"/>
              <a:t>салық</a:t>
            </a:r>
            <a:r>
              <a:rPr lang="ru-RU" dirty="0"/>
              <a:t> </a:t>
            </a:r>
            <a:r>
              <a:rPr lang="ru-RU" dirty="0" err="1"/>
              <a:t>саясатын</a:t>
            </a:r>
            <a:r>
              <a:rPr lang="ru-RU" dirty="0"/>
              <a:t> </a:t>
            </a:r>
            <a:r>
              <a:rPr lang="ru-RU" dirty="0" err="1"/>
              <a:t>уақыт</a:t>
            </a:r>
            <a:r>
              <a:rPr lang="ru-RU" dirty="0"/>
              <a:t> </a:t>
            </a:r>
            <a:r>
              <a:rPr lang="ru-RU" dirty="0" err="1"/>
              <a:t>өлшеміне</a:t>
            </a:r>
            <a:r>
              <a:rPr lang="ru-RU" dirty="0"/>
              <a:t> </a:t>
            </a:r>
            <a:r>
              <a:rPr lang="ru-RU" dirty="0" err="1"/>
              <a:t>сәйкес</a:t>
            </a:r>
            <a:r>
              <a:rPr lang="ru-RU" dirty="0"/>
              <a:t> </a:t>
            </a:r>
            <a:r>
              <a:rPr lang="ru-RU" dirty="0" err="1"/>
              <a:t>жіктеуге</a:t>
            </a:r>
            <a:r>
              <a:rPr lang="ru-RU" dirty="0"/>
              <a:t> </a:t>
            </a:r>
            <a:r>
              <a:rPr lang="ru-RU" dirty="0" err="1"/>
              <a:t>болады</a:t>
            </a:r>
            <a:r>
              <a:rPr lang="ru-RU" dirty="0"/>
              <a:t>: </a:t>
            </a:r>
          </a:p>
          <a:p>
            <a:r>
              <a:rPr lang="ru-RU" dirty="0" err="1"/>
              <a:t>экономикалық</a:t>
            </a:r>
            <a:r>
              <a:rPr lang="ru-RU" dirty="0"/>
              <a:t> </a:t>
            </a:r>
            <a:r>
              <a:rPr lang="ru-RU" dirty="0" err="1"/>
              <a:t>қызмет</a:t>
            </a:r>
            <a:r>
              <a:rPr lang="ru-RU" dirty="0"/>
              <a:t> </a:t>
            </a:r>
            <a:r>
              <a:rPr lang="ru-RU" dirty="0" err="1"/>
              <a:t>барысында</a:t>
            </a:r>
            <a:r>
              <a:rPr lang="ru-RU" dirty="0"/>
              <a:t> </a:t>
            </a:r>
            <a:r>
              <a:rPr lang="ru-RU" dirty="0" err="1"/>
              <a:t>туындайтын</a:t>
            </a:r>
            <a:r>
              <a:rPr lang="ru-RU" dirty="0"/>
              <a:t> </a:t>
            </a:r>
            <a:r>
              <a:rPr lang="ru-RU" dirty="0" err="1"/>
              <a:t>қысқа</a:t>
            </a:r>
            <a:r>
              <a:rPr lang="ru-RU" dirty="0"/>
              <a:t> </a:t>
            </a:r>
            <a:r>
              <a:rPr lang="ru-RU" dirty="0" err="1"/>
              <a:t>мерзімді</a:t>
            </a:r>
            <a:r>
              <a:rPr lang="ru-RU" dirty="0"/>
              <a:t> </a:t>
            </a:r>
            <a:r>
              <a:rPr lang="ru-RU" dirty="0" err="1"/>
              <a:t>мәселелердің</a:t>
            </a:r>
            <a:r>
              <a:rPr lang="ru-RU" dirty="0"/>
              <a:t> </a:t>
            </a:r>
            <a:r>
              <a:rPr lang="ru-RU" dirty="0" err="1"/>
              <a:t>шешімі</a:t>
            </a:r>
            <a:r>
              <a:rPr lang="ru-RU" dirty="0"/>
              <a:t> </a:t>
            </a:r>
            <a:r>
              <a:rPr lang="ru-RU" dirty="0" err="1"/>
              <a:t>болып</a:t>
            </a:r>
            <a:r>
              <a:rPr lang="ru-RU" dirty="0"/>
              <a:t> </a:t>
            </a:r>
            <a:r>
              <a:rPr lang="ru-RU" dirty="0" err="1"/>
              <a:t>табылатын</a:t>
            </a:r>
            <a:r>
              <a:rPr lang="ru-RU" dirty="0"/>
              <a:t> </a:t>
            </a:r>
            <a:r>
              <a:rPr lang="ru-RU" dirty="0" err="1"/>
              <a:t>салық</a:t>
            </a:r>
            <a:r>
              <a:rPr lang="ru-RU" dirty="0"/>
              <a:t> </a:t>
            </a:r>
            <a:r>
              <a:rPr lang="ru-RU" dirty="0" err="1"/>
              <a:t>тактикасы</a:t>
            </a:r>
            <a:r>
              <a:rPr lang="ru-RU" dirty="0"/>
              <a:t>; </a:t>
            </a:r>
          </a:p>
          <a:p>
            <a:r>
              <a:rPr lang="ru-RU" dirty="0" err="1"/>
              <a:t>салықтық</a:t>
            </a:r>
            <a:r>
              <a:rPr lang="ru-RU" dirty="0"/>
              <a:t> </a:t>
            </a:r>
            <a:r>
              <a:rPr lang="ru-RU" dirty="0" err="1"/>
              <a:t>жоспарлау</a:t>
            </a:r>
            <a:r>
              <a:rPr lang="ru-RU" dirty="0"/>
              <a:t> </a:t>
            </a:r>
            <a:r>
              <a:rPr lang="ru-RU" dirty="0" err="1"/>
              <a:t>бойынша</a:t>
            </a:r>
            <a:r>
              <a:rPr lang="ru-RU" dirty="0"/>
              <a:t> </a:t>
            </a:r>
            <a:r>
              <a:rPr lang="ru-RU" dirty="0" err="1"/>
              <a:t>қойылған</a:t>
            </a:r>
            <a:r>
              <a:rPr lang="ru-RU" dirty="0"/>
              <a:t> </a:t>
            </a:r>
            <a:r>
              <a:rPr lang="ru-RU" dirty="0" err="1"/>
              <a:t>ұзақ</a:t>
            </a:r>
            <a:r>
              <a:rPr lang="ru-RU" dirty="0"/>
              <a:t> </a:t>
            </a:r>
            <a:r>
              <a:rPr lang="ru-RU" dirty="0" err="1"/>
              <a:t>мерзімді</a:t>
            </a:r>
            <a:r>
              <a:rPr lang="ru-RU" dirty="0"/>
              <a:t> </a:t>
            </a:r>
            <a:r>
              <a:rPr lang="ru-RU" dirty="0" err="1"/>
              <a:t>мақсаттарға</a:t>
            </a:r>
            <a:r>
              <a:rPr lang="ru-RU" dirty="0"/>
              <a:t> </a:t>
            </a:r>
            <a:r>
              <a:rPr lang="ru-RU" dirty="0" err="1"/>
              <a:t>жету</a:t>
            </a:r>
            <a:r>
              <a:rPr lang="ru-RU" dirty="0"/>
              <a:t> </a:t>
            </a:r>
            <a:r>
              <a:rPr lang="ru-RU" dirty="0" err="1"/>
              <a:t>үшін</a:t>
            </a:r>
            <a:r>
              <a:rPr lang="ru-RU" dirty="0"/>
              <a:t> </a:t>
            </a:r>
            <a:r>
              <a:rPr lang="ru-RU" dirty="0" err="1"/>
              <a:t>ұзақ</a:t>
            </a:r>
            <a:r>
              <a:rPr lang="ru-RU" dirty="0"/>
              <a:t> </a:t>
            </a:r>
            <a:r>
              <a:rPr lang="ru-RU" dirty="0" err="1"/>
              <a:t>мерзімді</a:t>
            </a:r>
            <a:r>
              <a:rPr lang="ru-RU" dirty="0"/>
              <a:t> </a:t>
            </a:r>
            <a:r>
              <a:rPr lang="ru-RU" dirty="0" err="1"/>
              <a:t>шараларды</a:t>
            </a:r>
            <a:r>
              <a:rPr lang="ru-RU" dirty="0"/>
              <a:t> </a:t>
            </a:r>
            <a:r>
              <a:rPr lang="ru-RU" dirty="0" err="1"/>
              <a:t>әзірлеу</a:t>
            </a:r>
            <a:r>
              <a:rPr lang="ru-RU" dirty="0"/>
              <a:t> </a:t>
            </a:r>
            <a:r>
              <a:rPr lang="ru-RU" dirty="0" err="1"/>
              <a:t>процесі</a:t>
            </a:r>
            <a:r>
              <a:rPr lang="ru-RU" dirty="0"/>
              <a:t> </a:t>
            </a:r>
            <a:r>
              <a:rPr lang="ru-RU" dirty="0" err="1"/>
              <a:t>болып</a:t>
            </a:r>
            <a:r>
              <a:rPr lang="ru-RU" dirty="0"/>
              <a:t> </a:t>
            </a:r>
            <a:r>
              <a:rPr lang="ru-RU" dirty="0" err="1"/>
              <a:t>табылатын</a:t>
            </a:r>
            <a:r>
              <a:rPr lang="ru-RU" dirty="0"/>
              <a:t> </a:t>
            </a:r>
            <a:r>
              <a:rPr lang="ru-RU" dirty="0" err="1"/>
              <a:t>салық</a:t>
            </a:r>
            <a:r>
              <a:rPr lang="ru-RU" dirty="0"/>
              <a:t> </a:t>
            </a:r>
            <a:r>
              <a:rPr lang="ru-RU" dirty="0" err="1"/>
              <a:t>стратегиясы</a:t>
            </a:r>
            <a:r>
              <a:rPr lang="ru-RU" dirty="0"/>
              <a:t>. </a:t>
            </a:r>
          </a:p>
          <a:p>
            <a:endParaRPr lang="ru-RU" dirty="0"/>
          </a:p>
        </p:txBody>
      </p:sp>
    </p:spTree>
    <p:extLst>
      <p:ext uri="{BB962C8B-B14F-4D97-AF65-F5344CB8AC3E}">
        <p14:creationId xmlns:p14="http://schemas.microsoft.com/office/powerpoint/2010/main" val="4164400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199" y="487110"/>
            <a:ext cx="11014817" cy="5645263"/>
          </a:xfrm>
          <a:prstGeom prst="rect">
            <a:avLst/>
          </a:prstGeom>
          <a:ln/>
        </p:spPr>
        <p:style>
          <a:lnRef idx="1">
            <a:schemeClr val="accent1"/>
          </a:lnRef>
          <a:fillRef idx="2">
            <a:schemeClr val="accent1"/>
          </a:fillRef>
          <a:effectRef idx="1">
            <a:schemeClr val="accent1"/>
          </a:effectRef>
          <a:fontRef idx="minor">
            <a:schemeClr val="dk1"/>
          </a:fontRef>
        </p:style>
      </p:pic>
    </p:spTree>
    <p:extLst>
      <p:ext uri="{BB962C8B-B14F-4D97-AF65-F5344CB8AC3E}">
        <p14:creationId xmlns:p14="http://schemas.microsoft.com/office/powerpoint/2010/main" val="831076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sz="3100" dirty="0">
                <a:latin typeface="Times New Roman" panose="02020603050405020304" pitchFamily="18" charset="0"/>
                <a:cs typeface="Times New Roman" panose="02020603050405020304" pitchFamily="18" charset="0"/>
              </a:rPr>
              <a:t>О</a:t>
            </a:r>
            <a:r>
              <a:rPr lang="ru-RU" sz="3100" dirty="0" err="1">
                <a:latin typeface="Times New Roman" panose="02020603050405020304" pitchFamily="18" charset="0"/>
                <a:cs typeface="Times New Roman" panose="02020603050405020304" pitchFamily="18" charset="0"/>
              </a:rPr>
              <a:t>йластырылған</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салық</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жоспарлау</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тактикасы</a:t>
            </a:r>
            <a:r>
              <a:rPr lang="ru-RU" sz="3100" dirty="0">
                <a:latin typeface="Times New Roman" panose="02020603050405020304" pitchFamily="18" charset="0"/>
                <a:cs typeface="Times New Roman" panose="02020603050405020304" pitchFamily="18" charset="0"/>
              </a:rPr>
              <a:t> мен </a:t>
            </a:r>
            <a:r>
              <a:rPr lang="ru-RU" sz="3100" dirty="0" err="1">
                <a:latin typeface="Times New Roman" panose="02020603050405020304" pitchFamily="18" charset="0"/>
                <a:cs typeface="Times New Roman" panose="02020603050405020304" pitchFamily="18" charset="0"/>
              </a:rPr>
              <a:t>стратегиясы</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компанияға</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ақша</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үнемдеуге</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және</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келесі</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мәселелерді</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шешуге</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көмектеседі</a:t>
            </a:r>
            <a:r>
              <a:rPr lang="ru-RU" sz="3100" dirty="0">
                <a:latin typeface="Times New Roman" panose="02020603050405020304" pitchFamily="18" charset="0"/>
                <a:cs typeface="Times New Roman" panose="02020603050405020304" pitchFamily="18" charset="0"/>
              </a:rPr>
              <a:t>: </a:t>
            </a:r>
            <a:br>
              <a:rPr lang="ru-RU" dirty="0"/>
            </a:br>
            <a:endParaRPr lang="ru-RU" dirty="0"/>
          </a:p>
        </p:txBody>
      </p:sp>
      <p:sp>
        <p:nvSpPr>
          <p:cNvPr id="3" name="Объект 2"/>
          <p:cNvSpPr>
            <a:spLocks noGrp="1"/>
          </p:cNvSpPr>
          <p:nvPr>
            <p:ph idx="1"/>
          </p:nvPr>
        </p:nvSpPr>
        <p:spPr>
          <a:xfrm>
            <a:off x="838200" y="1572426"/>
            <a:ext cx="10515600" cy="4059253"/>
          </a:xfrm>
          <a:solidFill>
            <a:schemeClr val="accent1">
              <a:lumMod val="40000"/>
              <a:lumOff val="60000"/>
            </a:schemeClr>
          </a:solidFill>
        </p:spPr>
        <p:txBody>
          <a:bodyPr/>
          <a:lstStyle/>
          <a:p>
            <a:r>
              <a:rPr lang="ru-RU" dirty="0" err="1">
                <a:latin typeface="Times New Roman" panose="02020603050405020304" pitchFamily="18" charset="0"/>
                <a:cs typeface="Times New Roman" panose="02020603050405020304" pitchFamily="18" charset="0"/>
              </a:rPr>
              <a:t>жалпы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шегерімдерді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оңтайландыру</a:t>
            </a:r>
            <a:r>
              <a:rPr lang="ru-RU" dirty="0">
                <a:latin typeface="Times New Roman" panose="02020603050405020304" pitchFamily="18" charset="0"/>
                <a:cs typeface="Times New Roman" panose="02020603050405020304" pitchFamily="18" charset="0"/>
              </a:rPr>
              <a:t>; </a:t>
            </a:r>
          </a:p>
          <a:p>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төлемдерінің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ойластырылған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күнтізбесін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құру</a:t>
            </a:r>
            <a:r>
              <a:rPr lang="ru-RU" dirty="0">
                <a:latin typeface="Times New Roman" panose="02020603050405020304" pitchFamily="18" charset="0"/>
                <a:cs typeface="Times New Roman" panose="02020603050405020304" pitchFamily="18" charset="0"/>
              </a:rPr>
              <a:t>; </a:t>
            </a:r>
          </a:p>
          <a:p>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рентабельділігі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жобаларды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бағалау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жүйесін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қалыптастыру</a:t>
            </a:r>
            <a:r>
              <a:rPr lang="ru-RU" dirty="0">
                <a:latin typeface="Times New Roman" panose="02020603050405020304" pitchFamily="18" charset="0"/>
                <a:cs typeface="Times New Roman" panose="02020603050405020304" pitchFamily="18" charset="0"/>
              </a:rPr>
              <a:t>; </a:t>
            </a:r>
          </a:p>
          <a:p>
            <a:r>
              <a:rPr lang="ru-RU" dirty="0" err="1">
                <a:latin typeface="Times New Roman" panose="02020603050405020304" pitchFamily="18" charset="0"/>
                <a:cs typeface="Times New Roman" panose="02020603050405020304" pitchFamily="18" charset="0"/>
              </a:rPr>
              <a:t>компанияның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қаржылық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көрсеткіштерін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объективті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есептеу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жүйесін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енгізу</a:t>
            </a:r>
            <a:r>
              <a:rPr lang="ru-RU"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333930072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TotalTime>
  <Words>897</Words>
  <Application>Microsoft Office PowerPoint</Application>
  <PresentationFormat>Широкоэкранный</PresentationFormat>
  <Paragraphs>57</Paragraphs>
  <Slides>16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16</vt:i4>
      </vt:variant>
    </vt:vector>
  </HeadingPairs>
  <TitlesOfParts>
    <vt:vector size="22" baseType="lpstr">
      <vt:lpstr>Arial</vt:lpstr>
      <vt:lpstr>Calibri</vt:lpstr>
      <vt:lpstr>Calibri Light</vt:lpstr>
      <vt:lpstr>Courier New</vt:lpstr>
      <vt:lpstr>Times New Roman</vt:lpstr>
      <vt:lpstr>Тема Office</vt:lpstr>
      <vt:lpstr>Тақырып 9   Кәсіпорындардағы ішкі салықтық жоспарлау </vt:lpstr>
      <vt:lpstr>Презентация PowerPoint</vt:lpstr>
      <vt:lpstr>Презентация PowerPoint</vt:lpstr>
      <vt:lpstr>Презентация PowerPoint</vt:lpstr>
      <vt:lpstr>Салықтық жоспарлау кәсіпорынның салық ауыртпалығын төмендетуіне бағытталады, әсіресе корпоративтік табыс салығын оңтайландыруда белсенді қолданылады. </vt:lpstr>
      <vt:lpstr>Презентация PowerPoint</vt:lpstr>
      <vt:lpstr>Кәсіпорынның салық саясаты – бұл компания салық есебі саласында жүргізетін шаралардың жүйесі, яғни кәсіпорынның салық міндеттемелерін есептеу мен төлеу, сондай-ақ кәсіпорынның мемлекеттік органдармен қарым-қатынасты жүргізуі. Кәсіпорын деңгейінде салық саясатының міндеттері:  </vt:lpstr>
      <vt:lpstr>Презентация PowerPoint</vt:lpstr>
      <vt:lpstr>Ойластырылған салық жоспарлау тактикасы мен стратегиясы компанияға ақша үнемдеуге және келесі мәселелерді шешуге көмектеседі:  </vt:lpstr>
      <vt:lpstr>Презентация PowerPoint</vt:lpstr>
      <vt:lpstr>Презентация PowerPoint</vt:lpstr>
      <vt:lpstr>  Талдау кезеңі салықтық жоспарлаудың екінші кезеңі болып табылады. Бұл кезеңде салықтық жоспарлау тобының басшысы ақпараттық базаны қалыптастыру бойынша жұмысты ұйымдастырып, келесі ақпаратты талдаудан өткізеді:  </vt:lpstr>
      <vt:lpstr> Үшінші кезеңде алғашқы екі позицияны іс жүзінде жүзеге асыру орындалады, яғни алдынғы кезеңдерде құрастырылған әдістер мен шаралар енгізіледі. Бұл кезеңде келесі операциялар жүзеге асырылады:  </vt:lpstr>
      <vt:lpstr>Қызмет түріне, меншік формасына және қолданылатын салық режиміне қарамастан барлық кәсіпорындар өздерінің салықтық жоспарлау жүйесін құруы керек. Мұндай жүйені қалыптастыру кезінде ішкі салықтық жоспарлаудың негізгі принциптерін ұстану қажет, олардың қатарына келесі принциптер жатады.</vt:lpstr>
      <vt:lpstr>Салықтық жоспарлау процестеріне байланысты мәселелерді тиімді шешу үшін кәсіпорынның салық саясатын әзірлеу және ұйымдастыру қажет. Кәсіпорынның салықтық жоспарлау жүйесін құрайтын барлық маңызды элементтерін ескеру қажет.</vt:lpstr>
      <vt:lpstr>НАЗАРЛАРЫҢЫЗҒА РАҚМЕТ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Тақырып 9   Кәсіпорындардағы ішкі салықтық жоспарлау </dc:title>
  <dc:creator>Сихимбаева Бакыткуль</dc:creator>
  <cp:lastModifiedBy>Сихимбаева Бакыткуль</cp:lastModifiedBy>
  <cp:revision>18</cp:revision>
  <dcterms:created xsi:type="dcterms:W3CDTF">2023-11-01T10:21:51Z</dcterms:created>
  <dcterms:modified xsi:type="dcterms:W3CDTF">2023-11-02T03:01:37Z</dcterms:modified>
</cp:coreProperties>
</file>